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handoutMasterIdLst>
    <p:handoutMasterId r:id="rId16"/>
  </p:handoutMasterIdLst>
  <p:sldIdLst>
    <p:sldId id="256" r:id="rId2"/>
    <p:sldId id="394" r:id="rId3"/>
    <p:sldId id="439" r:id="rId4"/>
    <p:sldId id="427" r:id="rId5"/>
    <p:sldId id="416" r:id="rId6"/>
    <p:sldId id="417" r:id="rId7"/>
    <p:sldId id="441" r:id="rId8"/>
    <p:sldId id="440" r:id="rId9"/>
    <p:sldId id="403" r:id="rId10"/>
    <p:sldId id="428" r:id="rId11"/>
    <p:sldId id="437" r:id="rId12"/>
    <p:sldId id="442" r:id="rId13"/>
    <p:sldId id="279" r:id="rId14"/>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88" autoAdjust="0"/>
    <p:restoredTop sz="88767" autoAdjust="0"/>
  </p:normalViewPr>
  <p:slideViewPr>
    <p:cSldViewPr>
      <p:cViewPr varScale="1">
        <p:scale>
          <a:sx n="60" d="100"/>
          <a:sy n="60" d="100"/>
        </p:scale>
        <p:origin x="168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4D928-8A2C-4598-865F-31C61D6D5291}" type="doc">
      <dgm:prSet loTypeId="urn:microsoft.com/office/officeart/2005/8/layout/default" loCatId="list" qsTypeId="urn:microsoft.com/office/officeart/2005/8/quickstyle/3d4" qsCatId="3D" csTypeId="urn:microsoft.com/office/officeart/2005/8/colors/colorful3" csCatId="colorful" phldr="1"/>
      <dgm:spPr/>
      <dgm:t>
        <a:bodyPr/>
        <a:lstStyle/>
        <a:p>
          <a:pPr rtl="1"/>
          <a:endParaRPr lang="he-IL"/>
        </a:p>
      </dgm:t>
    </dgm:pt>
    <dgm:pt modelId="{F4AF2372-664F-4C2A-A0AE-E2D138BEEDE8}">
      <dgm:prSet phldrT="[טקסט]" custT="1"/>
      <dgm:spPr/>
      <dgm:t>
        <a:bodyPr anchor="t"/>
        <a:lstStyle/>
        <a:p>
          <a:pPr rtl="1"/>
          <a:r>
            <a:rPr lang="he-IL" sz="3600" b="0" cap="none" spc="0" dirty="0">
              <a:ln w="18415" cmpd="sng">
                <a:prstDash val="solid"/>
              </a:ln>
              <a:effectLst>
                <a:outerShdw blurRad="63500" dir="3600000" algn="tl" rotWithShape="0">
                  <a:srgbClr val="000000">
                    <a:alpha val="70000"/>
                  </a:srgbClr>
                </a:outerShdw>
              </a:effectLst>
            </a:rPr>
            <a:t>הליך פלילי</a:t>
          </a:r>
        </a:p>
        <a:p>
          <a:pPr rtl="1"/>
          <a:endParaRPr lang="he-IL" sz="3600" b="0" cap="none" spc="0" dirty="0">
            <a:ln w="18415" cmpd="sng">
              <a:prstDash val="solid"/>
            </a:ln>
            <a:effectLst>
              <a:outerShdw blurRad="63500" dir="3600000" algn="tl" rotWithShape="0">
                <a:srgbClr val="000000">
                  <a:alpha val="70000"/>
                </a:srgbClr>
              </a:outerShdw>
            </a:effectLst>
          </a:endParaRPr>
        </a:p>
      </dgm:t>
    </dgm:pt>
    <dgm:pt modelId="{404DE301-937E-44CA-91D1-5F085CFF45FC}" type="parTrans" cxnId="{0C622301-B9D5-41DD-BD8D-79BBC67BA9B4}">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6F97920-3616-4869-8587-993E5DC16F66}" type="sibTrans" cxnId="{0C622301-B9D5-41DD-BD8D-79BBC67BA9B4}">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0D24553-D22E-4C6C-BF6F-DEA47144A81F}">
      <dgm:prSet phldrT="[טקסט]" custT="1"/>
      <dgm:spPr/>
      <dgm:t>
        <a:bodyPr anchor="t"/>
        <a:lstStyle/>
        <a:p>
          <a:pPr rtl="1"/>
          <a:r>
            <a:rPr lang="he-IL" sz="3600" b="0" cap="none" spc="0" dirty="0">
              <a:ln w="18415" cmpd="sng">
                <a:prstDash val="solid"/>
              </a:ln>
              <a:effectLst>
                <a:outerShdw blurRad="63500" dir="3600000" algn="tl" rotWithShape="0">
                  <a:srgbClr val="000000">
                    <a:alpha val="70000"/>
                  </a:srgbClr>
                </a:outerShdw>
              </a:effectLst>
            </a:rPr>
            <a:t>הליך מנהלי מורחב</a:t>
          </a:r>
        </a:p>
      </dgm:t>
    </dgm:pt>
    <dgm:pt modelId="{D6491711-F15D-4F22-AE4C-DD788D04BBAA}" type="parTrans" cxnId="{38BC8FDB-36FD-4087-B443-8B615F4A5C1C}">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320109A-005E-41FE-908C-B00EF6A6AB65}" type="sibTrans" cxnId="{38BC8FDB-36FD-4087-B443-8B615F4A5C1C}">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06DBFCE-B7C8-4C40-AA3B-DC669F1534ED}">
      <dgm:prSet phldrT="[טקסט]" custT="1"/>
      <dgm:spPr/>
      <dgm:t>
        <a:bodyPr anchor="t"/>
        <a:lstStyle/>
        <a:p>
          <a:pPr rtl="1"/>
          <a:r>
            <a:rPr lang="he-IL" sz="3600" b="0" cap="none" spc="0" dirty="0">
              <a:ln w="18415" cmpd="sng">
                <a:prstDash val="solid"/>
              </a:ln>
              <a:effectLst>
                <a:outerShdw blurRad="63500" dir="3600000" algn="tl" rotWithShape="0">
                  <a:srgbClr val="000000">
                    <a:alpha val="70000"/>
                  </a:srgbClr>
                </a:outerShdw>
              </a:effectLst>
            </a:rPr>
            <a:t>עיצום כספי פשוט</a:t>
          </a:r>
        </a:p>
      </dgm:t>
    </dgm:pt>
    <dgm:pt modelId="{3DAFA072-C8B6-4C2C-B951-B5DED1FD87FA}" type="parTrans" cxnId="{15DFD840-8FDD-4710-B05A-253D2669BAA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565EB27-5C22-4399-ADAE-EE03A24628D1}" type="sibTrans" cxnId="{15DFD840-8FDD-4710-B05A-253D2669BAA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EFABE37-C35B-44CE-9C22-84139EE17119}">
      <dgm:prSet phldrT="[טקסט]" custT="1"/>
      <dgm:spPr/>
      <dgm:t>
        <a:bodyPr/>
        <a:lstStyle/>
        <a:p>
          <a:pPr rtl="1"/>
          <a:r>
            <a:rPr lang="he-IL" sz="3600" b="0" cap="none" spc="0">
              <a:ln w="18415" cmpd="sng">
                <a:prstDash val="solid"/>
              </a:ln>
              <a:effectLst>
                <a:outerShdw blurRad="63500" dir="3600000" algn="tl" rotWithShape="0">
                  <a:srgbClr val="000000">
                    <a:alpha val="70000"/>
                  </a:srgbClr>
                </a:outerShdw>
              </a:effectLst>
            </a:rPr>
            <a:t>הסדר אכיפה</a:t>
          </a:r>
          <a:endParaRPr lang="he-IL" sz="3600" b="0" cap="none" spc="0" dirty="0">
            <a:ln w="18415" cmpd="sng">
              <a:prstDash val="solid"/>
            </a:ln>
            <a:effectLst>
              <a:outerShdw blurRad="63500" dir="3600000" algn="tl" rotWithShape="0">
                <a:srgbClr val="000000">
                  <a:alpha val="70000"/>
                </a:srgbClr>
              </a:outerShdw>
            </a:effectLst>
          </a:endParaRPr>
        </a:p>
      </dgm:t>
    </dgm:pt>
    <dgm:pt modelId="{2530C9F0-8927-45C5-AAFA-73E52212EE5F}" type="parTrans" cxnId="{83B64CE7-6380-45C2-A5AB-1720D1297A24}">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7F2D6F5-8718-42AB-A748-459E865429E4}" type="sibTrans" cxnId="{83B64CE7-6380-45C2-A5AB-1720D1297A24}">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1006B0B-98C0-46DD-92F0-928B43998B4B}" type="pres">
      <dgm:prSet presAssocID="{4D44D928-8A2C-4598-865F-31C61D6D5291}" presName="diagram" presStyleCnt="0">
        <dgm:presLayoutVars>
          <dgm:dir/>
          <dgm:resizeHandles val="exact"/>
        </dgm:presLayoutVars>
      </dgm:prSet>
      <dgm:spPr/>
    </dgm:pt>
    <dgm:pt modelId="{F60E064C-769D-472A-A1B6-0A3B01F991F6}" type="pres">
      <dgm:prSet presAssocID="{F4AF2372-664F-4C2A-A0AE-E2D138BEEDE8}" presName="node" presStyleLbl="node1" presStyleIdx="0" presStyleCnt="4" custScaleX="85506" custLinFactNeighborX="1893" custLinFactNeighborY="-12083">
        <dgm:presLayoutVars>
          <dgm:bulletEnabled val="1"/>
        </dgm:presLayoutVars>
      </dgm:prSet>
      <dgm:spPr/>
    </dgm:pt>
    <dgm:pt modelId="{25A7BDB8-2C76-447B-BB37-2C213DBCC253}" type="pres">
      <dgm:prSet presAssocID="{96F97920-3616-4869-8587-993E5DC16F66}" presName="sibTrans" presStyleCnt="0"/>
      <dgm:spPr/>
    </dgm:pt>
    <dgm:pt modelId="{206C1F2E-C44D-4353-8568-D6DF9A901654}" type="pres">
      <dgm:prSet presAssocID="{A0D24553-D22E-4C6C-BF6F-DEA47144A81F}" presName="node" presStyleLbl="node1" presStyleIdx="1" presStyleCnt="4" custScaleX="85506" custLinFactNeighborX="802" custLinFactNeighborY="-12083">
        <dgm:presLayoutVars>
          <dgm:bulletEnabled val="1"/>
        </dgm:presLayoutVars>
      </dgm:prSet>
      <dgm:spPr/>
    </dgm:pt>
    <dgm:pt modelId="{242EB5E6-7B4B-4564-8F8F-B0B267BBB082}" type="pres">
      <dgm:prSet presAssocID="{E320109A-005E-41FE-908C-B00EF6A6AB65}" presName="sibTrans" presStyleCnt="0"/>
      <dgm:spPr/>
    </dgm:pt>
    <dgm:pt modelId="{4430EF7B-33D8-414F-B6A0-18E5D5ECB6EB}" type="pres">
      <dgm:prSet presAssocID="{106DBFCE-B7C8-4C40-AA3B-DC669F1534ED}" presName="node" presStyleLbl="node1" presStyleIdx="2" presStyleCnt="4" custScaleX="83259" custLinFactNeighborX="-290" custLinFactNeighborY="-12083">
        <dgm:presLayoutVars>
          <dgm:bulletEnabled val="1"/>
        </dgm:presLayoutVars>
      </dgm:prSet>
      <dgm:spPr/>
    </dgm:pt>
    <dgm:pt modelId="{58373CFA-C6A1-4C43-9422-00E27130DBCB}" type="pres">
      <dgm:prSet presAssocID="{8565EB27-5C22-4399-ADAE-EE03A24628D1}" presName="sibTrans" presStyleCnt="0"/>
      <dgm:spPr/>
    </dgm:pt>
    <dgm:pt modelId="{C0ECC61C-CCAE-4F3F-88F7-14957AA736DB}" type="pres">
      <dgm:prSet presAssocID="{EEFABE37-C35B-44CE-9C22-84139EE17119}" presName="node" presStyleLbl="node1" presStyleIdx="3" presStyleCnt="4" custScaleX="215889" custScaleY="67790" custLinFactNeighborX="771" custLinFactNeighborY="-1162">
        <dgm:presLayoutVars>
          <dgm:bulletEnabled val="1"/>
        </dgm:presLayoutVars>
      </dgm:prSet>
      <dgm:spPr/>
    </dgm:pt>
  </dgm:ptLst>
  <dgm:cxnLst>
    <dgm:cxn modelId="{0C622301-B9D5-41DD-BD8D-79BBC67BA9B4}" srcId="{4D44D928-8A2C-4598-865F-31C61D6D5291}" destId="{F4AF2372-664F-4C2A-A0AE-E2D138BEEDE8}" srcOrd="0" destOrd="0" parTransId="{404DE301-937E-44CA-91D1-5F085CFF45FC}" sibTransId="{96F97920-3616-4869-8587-993E5DC16F66}"/>
    <dgm:cxn modelId="{AB73C30A-DBFF-46BC-AA95-576B3C7883CB}" type="presOf" srcId="{EEFABE37-C35B-44CE-9C22-84139EE17119}" destId="{C0ECC61C-CCAE-4F3F-88F7-14957AA736DB}" srcOrd="0" destOrd="0" presId="urn:microsoft.com/office/officeart/2005/8/layout/default"/>
    <dgm:cxn modelId="{07866C0C-9455-42D7-A4D5-D12C2B8B627B}" type="presOf" srcId="{4D44D928-8A2C-4598-865F-31C61D6D5291}" destId="{51006B0B-98C0-46DD-92F0-928B43998B4B}" srcOrd="0" destOrd="0" presId="urn:microsoft.com/office/officeart/2005/8/layout/default"/>
    <dgm:cxn modelId="{15DFD840-8FDD-4710-B05A-253D2669BAA9}" srcId="{4D44D928-8A2C-4598-865F-31C61D6D5291}" destId="{106DBFCE-B7C8-4C40-AA3B-DC669F1534ED}" srcOrd="2" destOrd="0" parTransId="{3DAFA072-C8B6-4C2C-B951-B5DED1FD87FA}" sibTransId="{8565EB27-5C22-4399-ADAE-EE03A24628D1}"/>
    <dgm:cxn modelId="{B2D7505E-89BD-4AB2-B957-D3CAD24D30BF}" type="presOf" srcId="{106DBFCE-B7C8-4C40-AA3B-DC669F1534ED}" destId="{4430EF7B-33D8-414F-B6A0-18E5D5ECB6EB}" srcOrd="0" destOrd="0" presId="urn:microsoft.com/office/officeart/2005/8/layout/default"/>
    <dgm:cxn modelId="{1AC17C78-3927-4C99-89A0-8E2478266A8E}" type="presOf" srcId="{A0D24553-D22E-4C6C-BF6F-DEA47144A81F}" destId="{206C1F2E-C44D-4353-8568-D6DF9A901654}" srcOrd="0" destOrd="0" presId="urn:microsoft.com/office/officeart/2005/8/layout/default"/>
    <dgm:cxn modelId="{E4ADB6A6-4BEA-42C4-9888-E52AA34BDB0F}" type="presOf" srcId="{F4AF2372-664F-4C2A-A0AE-E2D138BEEDE8}" destId="{F60E064C-769D-472A-A1B6-0A3B01F991F6}" srcOrd="0" destOrd="0" presId="urn:microsoft.com/office/officeart/2005/8/layout/default"/>
    <dgm:cxn modelId="{38BC8FDB-36FD-4087-B443-8B615F4A5C1C}" srcId="{4D44D928-8A2C-4598-865F-31C61D6D5291}" destId="{A0D24553-D22E-4C6C-BF6F-DEA47144A81F}" srcOrd="1" destOrd="0" parTransId="{D6491711-F15D-4F22-AE4C-DD788D04BBAA}" sibTransId="{E320109A-005E-41FE-908C-B00EF6A6AB65}"/>
    <dgm:cxn modelId="{83B64CE7-6380-45C2-A5AB-1720D1297A24}" srcId="{4D44D928-8A2C-4598-865F-31C61D6D5291}" destId="{EEFABE37-C35B-44CE-9C22-84139EE17119}" srcOrd="3" destOrd="0" parTransId="{2530C9F0-8927-45C5-AAFA-73E52212EE5F}" sibTransId="{57F2D6F5-8718-42AB-A748-459E865429E4}"/>
    <dgm:cxn modelId="{5092A230-E233-42F8-A5F2-0F5AC44F0F2C}" type="presParOf" srcId="{51006B0B-98C0-46DD-92F0-928B43998B4B}" destId="{F60E064C-769D-472A-A1B6-0A3B01F991F6}" srcOrd="0" destOrd="0" presId="urn:microsoft.com/office/officeart/2005/8/layout/default"/>
    <dgm:cxn modelId="{19A78173-4468-4E20-97D9-47E1C4B7AEA1}" type="presParOf" srcId="{51006B0B-98C0-46DD-92F0-928B43998B4B}" destId="{25A7BDB8-2C76-447B-BB37-2C213DBCC253}" srcOrd="1" destOrd="0" presId="urn:microsoft.com/office/officeart/2005/8/layout/default"/>
    <dgm:cxn modelId="{7F8BB375-4F2E-4CEF-8983-68F9C0D5489B}" type="presParOf" srcId="{51006B0B-98C0-46DD-92F0-928B43998B4B}" destId="{206C1F2E-C44D-4353-8568-D6DF9A901654}" srcOrd="2" destOrd="0" presId="urn:microsoft.com/office/officeart/2005/8/layout/default"/>
    <dgm:cxn modelId="{2C1319C4-91C6-4B5C-88E7-CC41D507412D}" type="presParOf" srcId="{51006B0B-98C0-46DD-92F0-928B43998B4B}" destId="{242EB5E6-7B4B-4564-8F8F-B0B267BBB082}" srcOrd="3" destOrd="0" presId="urn:microsoft.com/office/officeart/2005/8/layout/default"/>
    <dgm:cxn modelId="{32A7169B-BC6F-4235-81DD-6827B2D85913}" type="presParOf" srcId="{51006B0B-98C0-46DD-92F0-928B43998B4B}" destId="{4430EF7B-33D8-414F-B6A0-18E5D5ECB6EB}" srcOrd="4" destOrd="0" presId="urn:microsoft.com/office/officeart/2005/8/layout/default"/>
    <dgm:cxn modelId="{C1E3E1E1-33FA-4BE3-A4F2-1C79012E28B0}" type="presParOf" srcId="{51006B0B-98C0-46DD-92F0-928B43998B4B}" destId="{58373CFA-C6A1-4C43-9422-00E27130DBCB}" srcOrd="5" destOrd="0" presId="urn:microsoft.com/office/officeart/2005/8/layout/default"/>
    <dgm:cxn modelId="{D1B0B338-DFD0-428B-9A6F-50BDFD99C2B9}" type="presParOf" srcId="{51006B0B-98C0-46DD-92F0-928B43998B4B}" destId="{C0ECC61C-CCAE-4F3F-88F7-14957AA736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A22A6-F6CE-4279-9454-B16F537BE86E}"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pPr rtl="1"/>
          <a:endParaRPr lang="he-IL"/>
        </a:p>
      </dgm:t>
    </dgm:pt>
    <dgm:pt modelId="{162DE2D3-D818-44EE-A0A3-E983E7EAB346}">
      <dgm:prSet phldrT="[טקסט]" custT="1"/>
      <dgm:spPr/>
      <dgm:t>
        <a:bodyPr/>
        <a:lstStyle/>
        <a:p>
          <a:pPr rtl="1"/>
          <a:r>
            <a:rPr lang="he-IL" sz="2600" b="1" dirty="0">
              <a:latin typeface="Arial Unicode MS" panose="020B0604020202020204" pitchFamily="34" charset="-128"/>
              <a:ea typeface="Arial Unicode MS" panose="020B0604020202020204" pitchFamily="34" charset="-128"/>
              <a:cs typeface="+mn-cs"/>
            </a:rPr>
            <a:t>39</a:t>
          </a:r>
          <a:r>
            <a:rPr lang="he-IL" sz="2100" dirty="0">
              <a:latin typeface="Arial Unicode MS" panose="020B0604020202020204" pitchFamily="34" charset="-128"/>
              <a:ea typeface="Arial Unicode MS" panose="020B0604020202020204" pitchFamily="34" charset="-128"/>
              <a:cs typeface="+mn-cs"/>
            </a:rPr>
            <a:t> תיקים</a:t>
          </a:r>
        </a:p>
      </dgm:t>
    </dgm:pt>
    <dgm:pt modelId="{F66CAE14-EF96-4FB8-A6DC-E045BCBAA1DD}" type="parTrans" cxnId="{A47FC84F-6A10-47B2-9CCB-313303640772}">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9644DDF7-B851-4EC3-B485-0E26C00CF01B}" type="sibTrans" cxnId="{A47FC84F-6A10-47B2-9CCB-313303640772}">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D3CC5794-3FD1-419C-9985-897549F04DDA}">
      <dgm:prSet phldrT="[טקסט]" custT="1"/>
      <dgm:spPr/>
      <dgm:t>
        <a:bodyPr/>
        <a:lstStyle/>
        <a:p>
          <a:pPr rtl="1"/>
          <a:r>
            <a:rPr lang="he-IL" sz="2600" b="1" dirty="0">
              <a:latin typeface="Arial Unicode MS" panose="020B0604020202020204" pitchFamily="34" charset="-128"/>
              <a:ea typeface="Arial Unicode MS" panose="020B0604020202020204" pitchFamily="34" charset="-128"/>
              <a:cs typeface="+mn-cs"/>
            </a:rPr>
            <a:t>14</a:t>
          </a:r>
          <a:r>
            <a:rPr lang="he-IL" sz="2100" dirty="0">
              <a:latin typeface="Arial Unicode MS" panose="020B0604020202020204" pitchFamily="34" charset="-128"/>
              <a:ea typeface="Arial Unicode MS" panose="020B0604020202020204" pitchFamily="34" charset="-128"/>
              <a:cs typeface="+mn-cs"/>
            </a:rPr>
            <a:t> נוהלו באופן מלא</a:t>
          </a:r>
        </a:p>
      </dgm:t>
    </dgm:pt>
    <dgm:pt modelId="{A2114C9B-3F44-42CD-A0A6-16E172CFFE1B}" type="parTrans" cxnId="{F05987FF-8F76-4495-B67F-01C38E05A5A0}">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37E861CA-88A9-4346-B563-C926D8BF85BF}" type="sibTrans" cxnId="{F05987FF-8F76-4495-B67F-01C38E05A5A0}">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C24BC812-A552-480A-944A-46D2A459F96C}">
      <dgm:prSet phldrT="[טקסט]" custT="1"/>
      <dgm:spPr/>
      <dgm:t>
        <a:bodyPr/>
        <a:lstStyle/>
        <a:p>
          <a:pPr rtl="1"/>
          <a:r>
            <a:rPr lang="he-IL" sz="2600" b="1" dirty="0">
              <a:latin typeface="Arial Unicode MS" panose="020B0604020202020204" pitchFamily="34" charset="-128"/>
              <a:ea typeface="Arial Unicode MS" panose="020B0604020202020204" pitchFamily="34" charset="-128"/>
              <a:cs typeface="+mn-cs"/>
            </a:rPr>
            <a:t>22</a:t>
          </a:r>
          <a:r>
            <a:rPr lang="he-IL" sz="2100" dirty="0">
              <a:latin typeface="Arial Unicode MS" panose="020B0604020202020204" pitchFamily="34" charset="-128"/>
              <a:ea typeface="Arial Unicode MS" panose="020B0604020202020204" pitchFamily="34" charset="-128"/>
              <a:cs typeface="+mn-cs"/>
            </a:rPr>
            <a:t> הסתיימו בהסדר אכיפה</a:t>
          </a:r>
        </a:p>
      </dgm:t>
    </dgm:pt>
    <dgm:pt modelId="{31C82081-85A8-47E6-8B89-63AD26E14BB6}" type="parTrans" cxnId="{054596BC-5B86-4224-BF4C-EF7ACF965DEF}">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5F445C57-B16E-46C9-A56E-E7E8052D5251}" type="sibTrans" cxnId="{054596BC-5B86-4224-BF4C-EF7ACF965DEF}">
      <dgm:prSet/>
      <dgm:spPr/>
      <dgm:t>
        <a:bodyPr/>
        <a:lstStyle/>
        <a:p>
          <a:pPr rtl="1"/>
          <a:endParaRPr lang="he-IL" dirty="0">
            <a:latin typeface="Arial Unicode MS" panose="020B0604020202020204" pitchFamily="34" charset="-128"/>
            <a:ea typeface="Arial Unicode MS" panose="020B0604020202020204" pitchFamily="34" charset="-128"/>
            <a:cs typeface="+mn-cs"/>
          </a:endParaRPr>
        </a:p>
      </dgm:t>
    </dgm:pt>
    <dgm:pt modelId="{4B456D5B-626C-4474-8B37-7BE10A73CEEE}">
      <dgm:prSet phldrT="[טקסט]" custT="1"/>
      <dgm:spPr/>
      <dgm:t>
        <a:bodyPr/>
        <a:lstStyle/>
        <a:p>
          <a:pPr rtl="1"/>
          <a:r>
            <a:rPr lang="he-IL" sz="2200" dirty="0">
              <a:latin typeface="Arial Unicode MS" panose="020B0604020202020204" pitchFamily="34" charset="-128"/>
              <a:ea typeface="Arial Unicode MS" panose="020B0604020202020204" pitchFamily="34" charset="-128"/>
              <a:cs typeface="+mn-cs"/>
            </a:rPr>
            <a:t>היתר מתנהלים</a:t>
          </a:r>
        </a:p>
      </dgm:t>
    </dgm:pt>
    <dgm:pt modelId="{FEF9DB3C-204C-464A-84AA-863F3E4098A0}" type="parTrans" cxnId="{69A2407B-903D-47A4-9CA9-D59AC199F9CF}">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93A9B7BA-66C2-43DB-B232-E3D3A7A59BDE}" type="sibTrans" cxnId="{69A2407B-903D-47A4-9CA9-D59AC199F9CF}">
      <dgm:prSet/>
      <dgm:spPr/>
      <dgm:t>
        <a:bodyPr/>
        <a:lstStyle/>
        <a:p>
          <a:pPr rtl="1"/>
          <a:endParaRPr lang="he-IL">
            <a:latin typeface="Arial Unicode MS" panose="020B0604020202020204" pitchFamily="34" charset="-128"/>
            <a:ea typeface="Arial Unicode MS" panose="020B0604020202020204" pitchFamily="34" charset="-128"/>
            <a:cs typeface="+mn-cs"/>
          </a:endParaRPr>
        </a:p>
      </dgm:t>
    </dgm:pt>
    <dgm:pt modelId="{0E1CD08C-311D-42F4-8137-915F0C06968A}" type="pres">
      <dgm:prSet presAssocID="{0D7A22A6-F6CE-4279-9454-B16F537BE86E}" presName="hierChild1" presStyleCnt="0">
        <dgm:presLayoutVars>
          <dgm:orgChart val="1"/>
          <dgm:chPref val="1"/>
          <dgm:dir/>
          <dgm:animOne val="branch"/>
          <dgm:animLvl val="lvl"/>
          <dgm:resizeHandles/>
        </dgm:presLayoutVars>
      </dgm:prSet>
      <dgm:spPr/>
    </dgm:pt>
    <dgm:pt modelId="{2E84617F-C164-45A7-8E55-70007FFCB774}" type="pres">
      <dgm:prSet presAssocID="{162DE2D3-D818-44EE-A0A3-E983E7EAB346}" presName="hierRoot1" presStyleCnt="0">
        <dgm:presLayoutVars>
          <dgm:hierBranch val="init"/>
        </dgm:presLayoutVars>
      </dgm:prSet>
      <dgm:spPr/>
    </dgm:pt>
    <dgm:pt modelId="{87944E8E-8EC5-4D6E-9666-79202F25B0BB}" type="pres">
      <dgm:prSet presAssocID="{162DE2D3-D818-44EE-A0A3-E983E7EAB346}" presName="rootComposite1" presStyleCnt="0"/>
      <dgm:spPr/>
    </dgm:pt>
    <dgm:pt modelId="{D21B3D50-F0C4-4678-9961-38212E49A80F}" type="pres">
      <dgm:prSet presAssocID="{162DE2D3-D818-44EE-A0A3-E983E7EAB346}" presName="rootText1" presStyleLbl="node0" presStyleIdx="0" presStyleCnt="1">
        <dgm:presLayoutVars>
          <dgm:chPref val="3"/>
        </dgm:presLayoutVars>
      </dgm:prSet>
      <dgm:spPr/>
    </dgm:pt>
    <dgm:pt modelId="{0783A779-9AD4-405A-AD34-FB9CE4E09309}" type="pres">
      <dgm:prSet presAssocID="{162DE2D3-D818-44EE-A0A3-E983E7EAB346}" presName="rootConnector1" presStyleLbl="node1" presStyleIdx="0" presStyleCnt="0"/>
      <dgm:spPr/>
    </dgm:pt>
    <dgm:pt modelId="{C73B68EF-7840-4A1F-95C3-275C5DBF992C}" type="pres">
      <dgm:prSet presAssocID="{162DE2D3-D818-44EE-A0A3-E983E7EAB346}" presName="hierChild2" presStyleCnt="0"/>
      <dgm:spPr/>
    </dgm:pt>
    <dgm:pt modelId="{2E1A6409-C427-4893-A0C8-600CE588D658}" type="pres">
      <dgm:prSet presAssocID="{FEF9DB3C-204C-464A-84AA-863F3E4098A0}" presName="Name37" presStyleLbl="parChTrans1D2" presStyleIdx="0" presStyleCnt="3"/>
      <dgm:spPr/>
    </dgm:pt>
    <dgm:pt modelId="{6622D9B0-FAA3-4678-A512-5A71F20D6927}" type="pres">
      <dgm:prSet presAssocID="{4B456D5B-626C-4474-8B37-7BE10A73CEEE}" presName="hierRoot2" presStyleCnt="0">
        <dgm:presLayoutVars>
          <dgm:hierBranch val="init"/>
        </dgm:presLayoutVars>
      </dgm:prSet>
      <dgm:spPr/>
    </dgm:pt>
    <dgm:pt modelId="{A5EA99CC-20A7-444E-AB18-2976081D40CC}" type="pres">
      <dgm:prSet presAssocID="{4B456D5B-626C-4474-8B37-7BE10A73CEEE}" presName="rootComposite" presStyleCnt="0"/>
      <dgm:spPr/>
    </dgm:pt>
    <dgm:pt modelId="{A924B575-8497-4A80-A923-F9CB79402F7D}" type="pres">
      <dgm:prSet presAssocID="{4B456D5B-626C-4474-8B37-7BE10A73CEEE}" presName="rootText" presStyleLbl="node2" presStyleIdx="0" presStyleCnt="3">
        <dgm:presLayoutVars>
          <dgm:chPref val="3"/>
        </dgm:presLayoutVars>
      </dgm:prSet>
      <dgm:spPr/>
    </dgm:pt>
    <dgm:pt modelId="{7360093F-DCE1-4DB2-80B1-5576217E5F6F}" type="pres">
      <dgm:prSet presAssocID="{4B456D5B-626C-4474-8B37-7BE10A73CEEE}" presName="rootConnector" presStyleLbl="node2" presStyleIdx="0" presStyleCnt="3"/>
      <dgm:spPr/>
    </dgm:pt>
    <dgm:pt modelId="{6F4DE938-C1B1-49DD-A3DB-C3F4FC193221}" type="pres">
      <dgm:prSet presAssocID="{4B456D5B-626C-4474-8B37-7BE10A73CEEE}" presName="hierChild4" presStyleCnt="0"/>
      <dgm:spPr/>
    </dgm:pt>
    <dgm:pt modelId="{BA86E9DA-C084-4268-8070-1A4C29D92987}" type="pres">
      <dgm:prSet presAssocID="{4B456D5B-626C-4474-8B37-7BE10A73CEEE}" presName="hierChild5" presStyleCnt="0"/>
      <dgm:spPr/>
    </dgm:pt>
    <dgm:pt modelId="{F7B14BD4-D1BE-4D2F-96E5-30BCC18142E0}" type="pres">
      <dgm:prSet presAssocID="{31C82081-85A8-47E6-8B89-63AD26E14BB6}" presName="Name37" presStyleLbl="parChTrans1D2" presStyleIdx="1" presStyleCnt="3"/>
      <dgm:spPr/>
    </dgm:pt>
    <dgm:pt modelId="{A4753289-51D0-498E-A536-BDBB94F73E76}" type="pres">
      <dgm:prSet presAssocID="{C24BC812-A552-480A-944A-46D2A459F96C}" presName="hierRoot2" presStyleCnt="0">
        <dgm:presLayoutVars>
          <dgm:hierBranch val="init"/>
        </dgm:presLayoutVars>
      </dgm:prSet>
      <dgm:spPr/>
    </dgm:pt>
    <dgm:pt modelId="{05868644-9DFC-4364-8753-104317E09C5C}" type="pres">
      <dgm:prSet presAssocID="{C24BC812-A552-480A-944A-46D2A459F96C}" presName="rootComposite" presStyleCnt="0"/>
      <dgm:spPr/>
    </dgm:pt>
    <dgm:pt modelId="{E9698D40-57CE-4000-8117-A9F03007F260}" type="pres">
      <dgm:prSet presAssocID="{C24BC812-A552-480A-944A-46D2A459F96C}" presName="rootText" presStyleLbl="node2" presStyleIdx="1" presStyleCnt="3">
        <dgm:presLayoutVars>
          <dgm:chPref val="3"/>
        </dgm:presLayoutVars>
      </dgm:prSet>
      <dgm:spPr/>
    </dgm:pt>
    <dgm:pt modelId="{3F167E1E-EEBC-4489-B1F9-DC4BA9B899A0}" type="pres">
      <dgm:prSet presAssocID="{C24BC812-A552-480A-944A-46D2A459F96C}" presName="rootConnector" presStyleLbl="node2" presStyleIdx="1" presStyleCnt="3"/>
      <dgm:spPr/>
    </dgm:pt>
    <dgm:pt modelId="{3D4E2046-B658-43C2-8815-0546981616EC}" type="pres">
      <dgm:prSet presAssocID="{C24BC812-A552-480A-944A-46D2A459F96C}" presName="hierChild4" presStyleCnt="0"/>
      <dgm:spPr/>
    </dgm:pt>
    <dgm:pt modelId="{6A0A136D-BE2D-45CC-BC8A-E6F827C63438}" type="pres">
      <dgm:prSet presAssocID="{C24BC812-A552-480A-944A-46D2A459F96C}" presName="hierChild5" presStyleCnt="0"/>
      <dgm:spPr/>
    </dgm:pt>
    <dgm:pt modelId="{AD80D1E7-4DD5-498F-AB95-94CCA48EA99A}" type="pres">
      <dgm:prSet presAssocID="{A2114C9B-3F44-42CD-A0A6-16E172CFFE1B}" presName="Name37" presStyleLbl="parChTrans1D2" presStyleIdx="2" presStyleCnt="3"/>
      <dgm:spPr/>
    </dgm:pt>
    <dgm:pt modelId="{834A0AA4-00E4-46EB-BEA3-28941151A230}" type="pres">
      <dgm:prSet presAssocID="{D3CC5794-3FD1-419C-9985-897549F04DDA}" presName="hierRoot2" presStyleCnt="0">
        <dgm:presLayoutVars>
          <dgm:hierBranch val="init"/>
        </dgm:presLayoutVars>
      </dgm:prSet>
      <dgm:spPr/>
    </dgm:pt>
    <dgm:pt modelId="{960F9CE6-FC4F-44A4-8947-E86BB897D12F}" type="pres">
      <dgm:prSet presAssocID="{D3CC5794-3FD1-419C-9985-897549F04DDA}" presName="rootComposite" presStyleCnt="0"/>
      <dgm:spPr/>
    </dgm:pt>
    <dgm:pt modelId="{A50F3307-4EB1-4137-916E-C7E88B161125}" type="pres">
      <dgm:prSet presAssocID="{D3CC5794-3FD1-419C-9985-897549F04DDA}" presName="rootText" presStyleLbl="node2" presStyleIdx="2" presStyleCnt="3">
        <dgm:presLayoutVars>
          <dgm:chPref val="3"/>
        </dgm:presLayoutVars>
      </dgm:prSet>
      <dgm:spPr/>
    </dgm:pt>
    <dgm:pt modelId="{1A218DE5-E5CE-4150-9904-EF3A61AD7DC6}" type="pres">
      <dgm:prSet presAssocID="{D3CC5794-3FD1-419C-9985-897549F04DDA}" presName="rootConnector" presStyleLbl="node2" presStyleIdx="2" presStyleCnt="3"/>
      <dgm:spPr/>
    </dgm:pt>
    <dgm:pt modelId="{BA57C0EE-EA2D-4AAD-8B77-A036CA62D077}" type="pres">
      <dgm:prSet presAssocID="{D3CC5794-3FD1-419C-9985-897549F04DDA}" presName="hierChild4" presStyleCnt="0"/>
      <dgm:spPr/>
    </dgm:pt>
    <dgm:pt modelId="{38B13885-1B81-4557-A39E-C060F79C22E0}" type="pres">
      <dgm:prSet presAssocID="{D3CC5794-3FD1-419C-9985-897549F04DDA}" presName="hierChild5" presStyleCnt="0"/>
      <dgm:spPr/>
    </dgm:pt>
    <dgm:pt modelId="{FE019499-179E-4D18-8B94-53E602AB4158}" type="pres">
      <dgm:prSet presAssocID="{162DE2D3-D818-44EE-A0A3-E983E7EAB346}" presName="hierChild3" presStyleCnt="0"/>
      <dgm:spPr/>
    </dgm:pt>
  </dgm:ptLst>
  <dgm:cxnLst>
    <dgm:cxn modelId="{A6186F08-6F3B-4048-9B03-431E0E7DD224}" type="presOf" srcId="{0D7A22A6-F6CE-4279-9454-B16F537BE86E}" destId="{0E1CD08C-311D-42F4-8137-915F0C06968A}" srcOrd="0" destOrd="0" presId="urn:microsoft.com/office/officeart/2005/8/layout/orgChart1"/>
    <dgm:cxn modelId="{E014AF0D-26D6-46A4-BA1E-794792CD19B6}" type="presOf" srcId="{C24BC812-A552-480A-944A-46D2A459F96C}" destId="{3F167E1E-EEBC-4489-B1F9-DC4BA9B899A0}" srcOrd="1" destOrd="0" presId="urn:microsoft.com/office/officeart/2005/8/layout/orgChart1"/>
    <dgm:cxn modelId="{A6DFB22B-AB73-453A-8F10-FD213213B37C}" type="presOf" srcId="{A2114C9B-3F44-42CD-A0A6-16E172CFFE1B}" destId="{AD80D1E7-4DD5-498F-AB95-94CCA48EA99A}" srcOrd="0" destOrd="0" presId="urn:microsoft.com/office/officeart/2005/8/layout/orgChart1"/>
    <dgm:cxn modelId="{B67D303E-9962-44FE-B570-BBE34CC821C4}" type="presOf" srcId="{FEF9DB3C-204C-464A-84AA-863F3E4098A0}" destId="{2E1A6409-C427-4893-A0C8-600CE588D658}" srcOrd="0" destOrd="0" presId="urn:microsoft.com/office/officeart/2005/8/layout/orgChart1"/>
    <dgm:cxn modelId="{EF0A5D5F-016C-4C46-9572-B8970D188BFC}" type="presOf" srcId="{C24BC812-A552-480A-944A-46D2A459F96C}" destId="{E9698D40-57CE-4000-8117-A9F03007F260}" srcOrd="0" destOrd="0" presId="urn:microsoft.com/office/officeart/2005/8/layout/orgChart1"/>
    <dgm:cxn modelId="{85725E46-34FB-4572-AF3E-34882C47BFF4}" type="presOf" srcId="{D3CC5794-3FD1-419C-9985-897549F04DDA}" destId="{1A218DE5-E5CE-4150-9904-EF3A61AD7DC6}" srcOrd="1" destOrd="0" presId="urn:microsoft.com/office/officeart/2005/8/layout/orgChart1"/>
    <dgm:cxn modelId="{7FD43468-FD21-4557-8C49-3C4A75397B11}" type="presOf" srcId="{D3CC5794-3FD1-419C-9985-897549F04DDA}" destId="{A50F3307-4EB1-4137-916E-C7E88B161125}" srcOrd="0" destOrd="0" presId="urn:microsoft.com/office/officeart/2005/8/layout/orgChart1"/>
    <dgm:cxn modelId="{A47FC84F-6A10-47B2-9CCB-313303640772}" srcId="{0D7A22A6-F6CE-4279-9454-B16F537BE86E}" destId="{162DE2D3-D818-44EE-A0A3-E983E7EAB346}" srcOrd="0" destOrd="0" parTransId="{F66CAE14-EF96-4FB8-A6DC-E045BCBAA1DD}" sibTransId="{9644DDF7-B851-4EC3-B485-0E26C00CF01B}"/>
    <dgm:cxn modelId="{69A2407B-903D-47A4-9CA9-D59AC199F9CF}" srcId="{162DE2D3-D818-44EE-A0A3-E983E7EAB346}" destId="{4B456D5B-626C-4474-8B37-7BE10A73CEEE}" srcOrd="0" destOrd="0" parTransId="{FEF9DB3C-204C-464A-84AA-863F3E4098A0}" sibTransId="{93A9B7BA-66C2-43DB-B232-E3D3A7A59BDE}"/>
    <dgm:cxn modelId="{EDDCD582-AE34-4065-8240-2D8C657C50EB}" type="presOf" srcId="{162DE2D3-D818-44EE-A0A3-E983E7EAB346}" destId="{0783A779-9AD4-405A-AD34-FB9CE4E09309}" srcOrd="1" destOrd="0" presId="urn:microsoft.com/office/officeart/2005/8/layout/orgChart1"/>
    <dgm:cxn modelId="{18A44C95-2CB2-4699-A56E-0C39BEECB345}" type="presOf" srcId="{162DE2D3-D818-44EE-A0A3-E983E7EAB346}" destId="{D21B3D50-F0C4-4678-9961-38212E49A80F}" srcOrd="0" destOrd="0" presId="urn:microsoft.com/office/officeart/2005/8/layout/orgChart1"/>
    <dgm:cxn modelId="{477E159A-8936-478E-BB55-F0BA95F9DC30}" type="presOf" srcId="{4B456D5B-626C-4474-8B37-7BE10A73CEEE}" destId="{A924B575-8497-4A80-A923-F9CB79402F7D}" srcOrd="0" destOrd="0" presId="urn:microsoft.com/office/officeart/2005/8/layout/orgChart1"/>
    <dgm:cxn modelId="{054596BC-5B86-4224-BF4C-EF7ACF965DEF}" srcId="{162DE2D3-D818-44EE-A0A3-E983E7EAB346}" destId="{C24BC812-A552-480A-944A-46D2A459F96C}" srcOrd="1" destOrd="0" parTransId="{31C82081-85A8-47E6-8B89-63AD26E14BB6}" sibTransId="{5F445C57-B16E-46C9-A56E-E7E8052D5251}"/>
    <dgm:cxn modelId="{EBFD40E7-9DF6-4EAE-A092-1898CD4E3A42}" type="presOf" srcId="{31C82081-85A8-47E6-8B89-63AD26E14BB6}" destId="{F7B14BD4-D1BE-4D2F-96E5-30BCC18142E0}" srcOrd="0" destOrd="0" presId="urn:microsoft.com/office/officeart/2005/8/layout/orgChart1"/>
    <dgm:cxn modelId="{0658D2F2-AFDA-4B14-BD75-5D2214FB1754}" type="presOf" srcId="{4B456D5B-626C-4474-8B37-7BE10A73CEEE}" destId="{7360093F-DCE1-4DB2-80B1-5576217E5F6F}" srcOrd="1" destOrd="0" presId="urn:microsoft.com/office/officeart/2005/8/layout/orgChart1"/>
    <dgm:cxn modelId="{F05987FF-8F76-4495-B67F-01C38E05A5A0}" srcId="{162DE2D3-D818-44EE-A0A3-E983E7EAB346}" destId="{D3CC5794-3FD1-419C-9985-897549F04DDA}" srcOrd="2" destOrd="0" parTransId="{A2114C9B-3F44-42CD-A0A6-16E172CFFE1B}" sibTransId="{37E861CA-88A9-4346-B563-C926D8BF85BF}"/>
    <dgm:cxn modelId="{C9C5E8E8-07B5-44AF-B50A-8F4D0EE70561}" type="presParOf" srcId="{0E1CD08C-311D-42F4-8137-915F0C06968A}" destId="{2E84617F-C164-45A7-8E55-70007FFCB774}" srcOrd="0" destOrd="0" presId="urn:microsoft.com/office/officeart/2005/8/layout/orgChart1"/>
    <dgm:cxn modelId="{350FC5FE-081A-459C-9F94-B1C223E86014}" type="presParOf" srcId="{2E84617F-C164-45A7-8E55-70007FFCB774}" destId="{87944E8E-8EC5-4D6E-9666-79202F25B0BB}" srcOrd="0" destOrd="0" presId="urn:microsoft.com/office/officeart/2005/8/layout/orgChart1"/>
    <dgm:cxn modelId="{F5158DF3-F60F-4221-8940-995F7356ABB9}" type="presParOf" srcId="{87944E8E-8EC5-4D6E-9666-79202F25B0BB}" destId="{D21B3D50-F0C4-4678-9961-38212E49A80F}" srcOrd="0" destOrd="0" presId="urn:microsoft.com/office/officeart/2005/8/layout/orgChart1"/>
    <dgm:cxn modelId="{DF6E423A-8E28-4D72-BBA6-7FAF615F4F7F}" type="presParOf" srcId="{87944E8E-8EC5-4D6E-9666-79202F25B0BB}" destId="{0783A779-9AD4-405A-AD34-FB9CE4E09309}" srcOrd="1" destOrd="0" presId="urn:microsoft.com/office/officeart/2005/8/layout/orgChart1"/>
    <dgm:cxn modelId="{BFFC7974-32C4-411A-ACD1-657A3BE2A0A4}" type="presParOf" srcId="{2E84617F-C164-45A7-8E55-70007FFCB774}" destId="{C73B68EF-7840-4A1F-95C3-275C5DBF992C}" srcOrd="1" destOrd="0" presId="urn:microsoft.com/office/officeart/2005/8/layout/orgChart1"/>
    <dgm:cxn modelId="{846B07C6-5988-4F01-B60A-151A1E0FD2B5}" type="presParOf" srcId="{C73B68EF-7840-4A1F-95C3-275C5DBF992C}" destId="{2E1A6409-C427-4893-A0C8-600CE588D658}" srcOrd="0" destOrd="0" presId="urn:microsoft.com/office/officeart/2005/8/layout/orgChart1"/>
    <dgm:cxn modelId="{4D7F7CE2-8910-4280-99A2-D4D6698403C9}" type="presParOf" srcId="{C73B68EF-7840-4A1F-95C3-275C5DBF992C}" destId="{6622D9B0-FAA3-4678-A512-5A71F20D6927}" srcOrd="1" destOrd="0" presId="urn:microsoft.com/office/officeart/2005/8/layout/orgChart1"/>
    <dgm:cxn modelId="{1C6F7896-0791-443F-B92F-E1B3685B4E7F}" type="presParOf" srcId="{6622D9B0-FAA3-4678-A512-5A71F20D6927}" destId="{A5EA99CC-20A7-444E-AB18-2976081D40CC}" srcOrd="0" destOrd="0" presId="urn:microsoft.com/office/officeart/2005/8/layout/orgChart1"/>
    <dgm:cxn modelId="{90532560-A53C-4CDB-9AEF-8AD1D6D18FAD}" type="presParOf" srcId="{A5EA99CC-20A7-444E-AB18-2976081D40CC}" destId="{A924B575-8497-4A80-A923-F9CB79402F7D}" srcOrd="0" destOrd="0" presId="urn:microsoft.com/office/officeart/2005/8/layout/orgChart1"/>
    <dgm:cxn modelId="{A717B98B-E039-42E4-BA19-641BF101A782}" type="presParOf" srcId="{A5EA99CC-20A7-444E-AB18-2976081D40CC}" destId="{7360093F-DCE1-4DB2-80B1-5576217E5F6F}" srcOrd="1" destOrd="0" presId="urn:microsoft.com/office/officeart/2005/8/layout/orgChart1"/>
    <dgm:cxn modelId="{517E01B1-5FD1-4001-BA91-8F91423A57FC}" type="presParOf" srcId="{6622D9B0-FAA3-4678-A512-5A71F20D6927}" destId="{6F4DE938-C1B1-49DD-A3DB-C3F4FC193221}" srcOrd="1" destOrd="0" presId="urn:microsoft.com/office/officeart/2005/8/layout/orgChart1"/>
    <dgm:cxn modelId="{CDB6AEAF-1DE0-431D-A2BA-01A655F60E78}" type="presParOf" srcId="{6622D9B0-FAA3-4678-A512-5A71F20D6927}" destId="{BA86E9DA-C084-4268-8070-1A4C29D92987}" srcOrd="2" destOrd="0" presId="urn:microsoft.com/office/officeart/2005/8/layout/orgChart1"/>
    <dgm:cxn modelId="{5CF9E04F-7F0D-4DE3-B06E-C19F7445DE04}" type="presParOf" srcId="{C73B68EF-7840-4A1F-95C3-275C5DBF992C}" destId="{F7B14BD4-D1BE-4D2F-96E5-30BCC18142E0}" srcOrd="2" destOrd="0" presId="urn:microsoft.com/office/officeart/2005/8/layout/orgChart1"/>
    <dgm:cxn modelId="{D3D35434-862D-48DD-9C87-39F4A064C832}" type="presParOf" srcId="{C73B68EF-7840-4A1F-95C3-275C5DBF992C}" destId="{A4753289-51D0-498E-A536-BDBB94F73E76}" srcOrd="3" destOrd="0" presId="urn:microsoft.com/office/officeart/2005/8/layout/orgChart1"/>
    <dgm:cxn modelId="{96AD4749-61B8-460A-BD66-3874286AC0B9}" type="presParOf" srcId="{A4753289-51D0-498E-A536-BDBB94F73E76}" destId="{05868644-9DFC-4364-8753-104317E09C5C}" srcOrd="0" destOrd="0" presId="urn:microsoft.com/office/officeart/2005/8/layout/orgChart1"/>
    <dgm:cxn modelId="{49586C39-3293-4739-916A-B2188C2D7AF2}" type="presParOf" srcId="{05868644-9DFC-4364-8753-104317E09C5C}" destId="{E9698D40-57CE-4000-8117-A9F03007F260}" srcOrd="0" destOrd="0" presId="urn:microsoft.com/office/officeart/2005/8/layout/orgChart1"/>
    <dgm:cxn modelId="{FB406254-992E-463D-AFF2-8F383959A8DC}" type="presParOf" srcId="{05868644-9DFC-4364-8753-104317E09C5C}" destId="{3F167E1E-EEBC-4489-B1F9-DC4BA9B899A0}" srcOrd="1" destOrd="0" presId="urn:microsoft.com/office/officeart/2005/8/layout/orgChart1"/>
    <dgm:cxn modelId="{AFB4E270-55E3-4ECE-A074-72820FE76913}" type="presParOf" srcId="{A4753289-51D0-498E-A536-BDBB94F73E76}" destId="{3D4E2046-B658-43C2-8815-0546981616EC}" srcOrd="1" destOrd="0" presId="urn:microsoft.com/office/officeart/2005/8/layout/orgChart1"/>
    <dgm:cxn modelId="{DA30089B-8913-4484-90E2-236FF944E40D}" type="presParOf" srcId="{A4753289-51D0-498E-A536-BDBB94F73E76}" destId="{6A0A136D-BE2D-45CC-BC8A-E6F827C63438}" srcOrd="2" destOrd="0" presId="urn:microsoft.com/office/officeart/2005/8/layout/orgChart1"/>
    <dgm:cxn modelId="{18B41BFD-86C1-47E1-A1B7-8C2CE5A6504E}" type="presParOf" srcId="{C73B68EF-7840-4A1F-95C3-275C5DBF992C}" destId="{AD80D1E7-4DD5-498F-AB95-94CCA48EA99A}" srcOrd="4" destOrd="0" presId="urn:microsoft.com/office/officeart/2005/8/layout/orgChart1"/>
    <dgm:cxn modelId="{8EE92AE0-B501-4592-A6D2-7FEB013484F2}" type="presParOf" srcId="{C73B68EF-7840-4A1F-95C3-275C5DBF992C}" destId="{834A0AA4-00E4-46EB-BEA3-28941151A230}" srcOrd="5" destOrd="0" presId="urn:microsoft.com/office/officeart/2005/8/layout/orgChart1"/>
    <dgm:cxn modelId="{31266279-C339-472A-9A38-E950D4D83F2B}" type="presParOf" srcId="{834A0AA4-00E4-46EB-BEA3-28941151A230}" destId="{960F9CE6-FC4F-44A4-8947-E86BB897D12F}" srcOrd="0" destOrd="0" presId="urn:microsoft.com/office/officeart/2005/8/layout/orgChart1"/>
    <dgm:cxn modelId="{663C60B1-9166-4993-86E5-6E69EEBC55AE}" type="presParOf" srcId="{960F9CE6-FC4F-44A4-8947-E86BB897D12F}" destId="{A50F3307-4EB1-4137-916E-C7E88B161125}" srcOrd="0" destOrd="0" presId="urn:microsoft.com/office/officeart/2005/8/layout/orgChart1"/>
    <dgm:cxn modelId="{114CE273-315B-4222-B48F-D44FB78C94BD}" type="presParOf" srcId="{960F9CE6-FC4F-44A4-8947-E86BB897D12F}" destId="{1A218DE5-E5CE-4150-9904-EF3A61AD7DC6}" srcOrd="1" destOrd="0" presId="urn:microsoft.com/office/officeart/2005/8/layout/orgChart1"/>
    <dgm:cxn modelId="{CF7D811C-74E4-4501-8B89-8851B602CA40}" type="presParOf" srcId="{834A0AA4-00E4-46EB-BEA3-28941151A230}" destId="{BA57C0EE-EA2D-4AAD-8B77-A036CA62D077}" srcOrd="1" destOrd="0" presId="urn:microsoft.com/office/officeart/2005/8/layout/orgChart1"/>
    <dgm:cxn modelId="{16788A5D-A66B-4F75-9837-C4F8C8607FA9}" type="presParOf" srcId="{834A0AA4-00E4-46EB-BEA3-28941151A230}" destId="{38B13885-1B81-4557-A39E-C060F79C22E0}" srcOrd="2" destOrd="0" presId="urn:microsoft.com/office/officeart/2005/8/layout/orgChart1"/>
    <dgm:cxn modelId="{ED33A044-8747-40D0-8386-259D851BB59C}" type="presParOf" srcId="{2E84617F-C164-45A7-8E55-70007FFCB774}" destId="{FE019499-179E-4D18-8B94-53E602AB415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064C-769D-472A-A1B6-0A3B01F991F6}">
      <dsp:nvSpPr>
        <dsp:cNvPr id="0" name=""/>
        <dsp:cNvSpPr/>
      </dsp:nvSpPr>
      <dsp:spPr>
        <a:xfrm>
          <a:off x="57084" y="172991"/>
          <a:ext cx="2412898" cy="1693143"/>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rtl="1">
            <a:lnSpc>
              <a:spcPct val="90000"/>
            </a:lnSpc>
            <a:spcBef>
              <a:spcPct val="0"/>
            </a:spcBef>
            <a:spcAft>
              <a:spcPct val="35000"/>
            </a:spcAft>
            <a:buNone/>
          </a:pPr>
          <a:r>
            <a:rPr lang="he-IL" sz="3600" b="0" kern="1200" cap="none" spc="0" dirty="0">
              <a:ln w="18415" cmpd="sng">
                <a:prstDash val="solid"/>
              </a:ln>
              <a:effectLst>
                <a:outerShdw blurRad="63500" dir="3600000" algn="tl" rotWithShape="0">
                  <a:srgbClr val="000000">
                    <a:alpha val="70000"/>
                  </a:srgbClr>
                </a:outerShdw>
              </a:effectLst>
            </a:rPr>
            <a:t>הליך פלילי</a:t>
          </a:r>
        </a:p>
        <a:p>
          <a:pPr marL="0" lvl="0" indent="0" algn="ctr" defTabSz="1600200" rtl="1">
            <a:lnSpc>
              <a:spcPct val="90000"/>
            </a:lnSpc>
            <a:spcBef>
              <a:spcPct val="0"/>
            </a:spcBef>
            <a:spcAft>
              <a:spcPct val="35000"/>
            </a:spcAft>
            <a:buNone/>
          </a:pPr>
          <a:endParaRPr lang="he-IL" sz="3600" b="0" kern="1200" cap="none" spc="0" dirty="0">
            <a:ln w="18415" cmpd="sng">
              <a:prstDash val="solid"/>
            </a:ln>
            <a:effectLst>
              <a:outerShdw blurRad="63500" dir="3600000" algn="tl" rotWithShape="0">
                <a:srgbClr val="000000">
                  <a:alpha val="70000"/>
                </a:srgbClr>
              </a:outerShdw>
            </a:effectLst>
          </a:endParaRPr>
        </a:p>
      </dsp:txBody>
      <dsp:txXfrm>
        <a:off x="57084" y="172991"/>
        <a:ext cx="2412898" cy="1693143"/>
      </dsp:txXfrm>
    </dsp:sp>
    <dsp:sp modelId="{206C1F2E-C44D-4353-8568-D6DF9A901654}">
      <dsp:nvSpPr>
        <dsp:cNvPr id="0" name=""/>
        <dsp:cNvSpPr/>
      </dsp:nvSpPr>
      <dsp:spPr>
        <a:xfrm>
          <a:off x="2721386" y="172991"/>
          <a:ext cx="2412898" cy="1693143"/>
        </a:xfrm>
        <a:prstGeom prst="rect">
          <a:avLst/>
        </a:prstGeom>
        <a:solidFill>
          <a:schemeClr val="accent3">
            <a:hueOff val="3874869"/>
            <a:satOff val="-12382"/>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rtl="1">
            <a:lnSpc>
              <a:spcPct val="90000"/>
            </a:lnSpc>
            <a:spcBef>
              <a:spcPct val="0"/>
            </a:spcBef>
            <a:spcAft>
              <a:spcPct val="35000"/>
            </a:spcAft>
            <a:buNone/>
          </a:pPr>
          <a:r>
            <a:rPr lang="he-IL" sz="3600" b="0" kern="1200" cap="none" spc="0" dirty="0">
              <a:ln w="18415" cmpd="sng">
                <a:prstDash val="solid"/>
              </a:ln>
              <a:effectLst>
                <a:outerShdw blurRad="63500" dir="3600000" algn="tl" rotWithShape="0">
                  <a:srgbClr val="000000">
                    <a:alpha val="70000"/>
                  </a:srgbClr>
                </a:outerShdw>
              </a:effectLst>
            </a:rPr>
            <a:t>הליך מנהלי מורחב</a:t>
          </a:r>
        </a:p>
      </dsp:txBody>
      <dsp:txXfrm>
        <a:off x="2721386" y="172991"/>
        <a:ext cx="2412898" cy="1693143"/>
      </dsp:txXfrm>
    </dsp:sp>
    <dsp:sp modelId="{4430EF7B-33D8-414F-B6A0-18E5D5ECB6EB}">
      <dsp:nvSpPr>
        <dsp:cNvPr id="0" name=""/>
        <dsp:cNvSpPr/>
      </dsp:nvSpPr>
      <dsp:spPr>
        <a:xfrm>
          <a:off x="5385660" y="172991"/>
          <a:ext cx="2349490" cy="1693143"/>
        </a:xfrm>
        <a:prstGeom prst="rect">
          <a:avLst/>
        </a:prstGeom>
        <a:solidFill>
          <a:schemeClr val="accent3">
            <a:hueOff val="7749738"/>
            <a:satOff val="-24763"/>
            <a:lumOff val="-627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00200" rtl="1">
            <a:lnSpc>
              <a:spcPct val="90000"/>
            </a:lnSpc>
            <a:spcBef>
              <a:spcPct val="0"/>
            </a:spcBef>
            <a:spcAft>
              <a:spcPct val="35000"/>
            </a:spcAft>
            <a:buNone/>
          </a:pPr>
          <a:r>
            <a:rPr lang="he-IL" sz="3600" b="0" kern="1200" cap="none" spc="0" dirty="0">
              <a:ln w="18415" cmpd="sng">
                <a:prstDash val="solid"/>
              </a:ln>
              <a:effectLst>
                <a:outerShdw blurRad="63500" dir="3600000" algn="tl" rotWithShape="0">
                  <a:srgbClr val="000000">
                    <a:alpha val="70000"/>
                  </a:srgbClr>
                </a:outerShdw>
              </a:effectLst>
            </a:rPr>
            <a:t>עיצום כספי פשוט</a:t>
          </a:r>
        </a:p>
      </dsp:txBody>
      <dsp:txXfrm>
        <a:off x="5385660" y="172991"/>
        <a:ext cx="2349490" cy="1693143"/>
      </dsp:txXfrm>
    </dsp:sp>
    <dsp:sp modelId="{C0ECC61C-CCAE-4F3F-88F7-14957AA736DB}">
      <dsp:nvSpPr>
        <dsp:cNvPr id="0" name=""/>
        <dsp:cNvSpPr/>
      </dsp:nvSpPr>
      <dsp:spPr>
        <a:xfrm>
          <a:off x="849165" y="2333233"/>
          <a:ext cx="6092183" cy="1147781"/>
        </a:xfrm>
        <a:prstGeom prst="rect">
          <a:avLst/>
        </a:prstGeom>
        <a:solidFill>
          <a:schemeClr val="accent3">
            <a:hueOff val="11624607"/>
            <a:satOff val="-37145"/>
            <a:lumOff val="-9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he-IL" sz="3600" b="0" kern="1200" cap="none" spc="0">
              <a:ln w="18415" cmpd="sng">
                <a:prstDash val="solid"/>
              </a:ln>
              <a:effectLst>
                <a:outerShdw blurRad="63500" dir="3600000" algn="tl" rotWithShape="0">
                  <a:srgbClr val="000000">
                    <a:alpha val="70000"/>
                  </a:srgbClr>
                </a:outerShdw>
              </a:effectLst>
            </a:rPr>
            <a:t>הסדר אכיפה</a:t>
          </a:r>
          <a:endParaRPr lang="he-IL" sz="3600" b="0" kern="1200" cap="none" spc="0" dirty="0">
            <a:ln w="18415" cmpd="sng">
              <a:prstDash val="solid"/>
            </a:ln>
            <a:effectLst>
              <a:outerShdw blurRad="63500" dir="3600000" algn="tl" rotWithShape="0">
                <a:srgbClr val="000000">
                  <a:alpha val="70000"/>
                </a:srgbClr>
              </a:outerShdw>
            </a:effectLst>
          </a:endParaRPr>
        </a:p>
      </dsp:txBody>
      <dsp:txXfrm>
        <a:off x="849165" y="2333233"/>
        <a:ext cx="6092183" cy="1147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0D1E7-4DD5-498F-AB95-94CCA48EA99A}">
      <dsp:nvSpPr>
        <dsp:cNvPr id="0" name=""/>
        <dsp:cNvSpPr/>
      </dsp:nvSpPr>
      <dsp:spPr>
        <a:xfrm>
          <a:off x="2467978" y="737682"/>
          <a:ext cx="1746112" cy="303044"/>
        </a:xfrm>
        <a:custGeom>
          <a:avLst/>
          <a:gdLst/>
          <a:ahLst/>
          <a:cxnLst/>
          <a:rect l="0" t="0" r="0" b="0"/>
          <a:pathLst>
            <a:path>
              <a:moveTo>
                <a:pt x="0" y="0"/>
              </a:moveTo>
              <a:lnTo>
                <a:pt x="0" y="151522"/>
              </a:lnTo>
              <a:lnTo>
                <a:pt x="1746112" y="151522"/>
              </a:lnTo>
              <a:lnTo>
                <a:pt x="1746112" y="3030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14BD4-D1BE-4D2F-96E5-30BCC18142E0}">
      <dsp:nvSpPr>
        <dsp:cNvPr id="0" name=""/>
        <dsp:cNvSpPr/>
      </dsp:nvSpPr>
      <dsp:spPr>
        <a:xfrm>
          <a:off x="2422258" y="737682"/>
          <a:ext cx="91440" cy="303044"/>
        </a:xfrm>
        <a:custGeom>
          <a:avLst/>
          <a:gdLst/>
          <a:ahLst/>
          <a:cxnLst/>
          <a:rect l="0" t="0" r="0" b="0"/>
          <a:pathLst>
            <a:path>
              <a:moveTo>
                <a:pt x="45720" y="0"/>
              </a:moveTo>
              <a:lnTo>
                <a:pt x="45720" y="3030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A6409-C427-4893-A0C8-600CE588D658}">
      <dsp:nvSpPr>
        <dsp:cNvPr id="0" name=""/>
        <dsp:cNvSpPr/>
      </dsp:nvSpPr>
      <dsp:spPr>
        <a:xfrm>
          <a:off x="721865" y="737682"/>
          <a:ext cx="1746112" cy="303044"/>
        </a:xfrm>
        <a:custGeom>
          <a:avLst/>
          <a:gdLst/>
          <a:ahLst/>
          <a:cxnLst/>
          <a:rect l="0" t="0" r="0" b="0"/>
          <a:pathLst>
            <a:path>
              <a:moveTo>
                <a:pt x="1746112" y="0"/>
              </a:moveTo>
              <a:lnTo>
                <a:pt x="1746112" y="151522"/>
              </a:lnTo>
              <a:lnTo>
                <a:pt x="0" y="151522"/>
              </a:lnTo>
              <a:lnTo>
                <a:pt x="0" y="3030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B3D50-F0C4-4678-9961-38212E49A80F}">
      <dsp:nvSpPr>
        <dsp:cNvPr id="0" name=""/>
        <dsp:cNvSpPr/>
      </dsp:nvSpPr>
      <dsp:spPr>
        <a:xfrm>
          <a:off x="1746443" y="16148"/>
          <a:ext cx="1443068" cy="721534"/>
        </a:xfrm>
        <a:prstGeom prst="rec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b="1" kern="1200" dirty="0">
              <a:latin typeface="Arial Unicode MS" panose="020B0604020202020204" pitchFamily="34" charset="-128"/>
              <a:ea typeface="Arial Unicode MS" panose="020B0604020202020204" pitchFamily="34" charset="-128"/>
              <a:cs typeface="+mn-cs"/>
            </a:rPr>
            <a:t>39</a:t>
          </a:r>
          <a:r>
            <a:rPr lang="he-IL" sz="2100" kern="1200" dirty="0">
              <a:latin typeface="Arial Unicode MS" panose="020B0604020202020204" pitchFamily="34" charset="-128"/>
              <a:ea typeface="Arial Unicode MS" panose="020B0604020202020204" pitchFamily="34" charset="-128"/>
              <a:cs typeface="+mn-cs"/>
            </a:rPr>
            <a:t> תיקים</a:t>
          </a:r>
        </a:p>
      </dsp:txBody>
      <dsp:txXfrm>
        <a:off x="1746443" y="16148"/>
        <a:ext cx="1443068" cy="721534"/>
      </dsp:txXfrm>
    </dsp:sp>
    <dsp:sp modelId="{A924B575-8497-4A80-A923-F9CB79402F7D}">
      <dsp:nvSpPr>
        <dsp:cNvPr id="0" name=""/>
        <dsp:cNvSpPr/>
      </dsp:nvSpPr>
      <dsp:spPr>
        <a:xfrm>
          <a:off x="331" y="1040726"/>
          <a:ext cx="1443068" cy="721534"/>
        </a:xfrm>
        <a:prstGeom prst="rec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Arial Unicode MS" panose="020B0604020202020204" pitchFamily="34" charset="-128"/>
              <a:ea typeface="Arial Unicode MS" panose="020B0604020202020204" pitchFamily="34" charset="-128"/>
              <a:cs typeface="+mn-cs"/>
            </a:rPr>
            <a:t>היתר מתנהלים</a:t>
          </a:r>
        </a:p>
      </dsp:txBody>
      <dsp:txXfrm>
        <a:off x="331" y="1040726"/>
        <a:ext cx="1443068" cy="721534"/>
      </dsp:txXfrm>
    </dsp:sp>
    <dsp:sp modelId="{E9698D40-57CE-4000-8117-A9F03007F260}">
      <dsp:nvSpPr>
        <dsp:cNvPr id="0" name=""/>
        <dsp:cNvSpPr/>
      </dsp:nvSpPr>
      <dsp:spPr>
        <a:xfrm>
          <a:off x="1746443" y="1040726"/>
          <a:ext cx="1443068" cy="721534"/>
        </a:xfrm>
        <a:prstGeom prst="rec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b="1" kern="1200" dirty="0">
              <a:latin typeface="Arial Unicode MS" panose="020B0604020202020204" pitchFamily="34" charset="-128"/>
              <a:ea typeface="Arial Unicode MS" panose="020B0604020202020204" pitchFamily="34" charset="-128"/>
              <a:cs typeface="+mn-cs"/>
            </a:rPr>
            <a:t>22</a:t>
          </a:r>
          <a:r>
            <a:rPr lang="he-IL" sz="2100" kern="1200" dirty="0">
              <a:latin typeface="Arial Unicode MS" panose="020B0604020202020204" pitchFamily="34" charset="-128"/>
              <a:ea typeface="Arial Unicode MS" panose="020B0604020202020204" pitchFamily="34" charset="-128"/>
              <a:cs typeface="+mn-cs"/>
            </a:rPr>
            <a:t> הסתיימו בהסדר אכיפה</a:t>
          </a:r>
        </a:p>
      </dsp:txBody>
      <dsp:txXfrm>
        <a:off x="1746443" y="1040726"/>
        <a:ext cx="1443068" cy="721534"/>
      </dsp:txXfrm>
    </dsp:sp>
    <dsp:sp modelId="{A50F3307-4EB1-4137-916E-C7E88B161125}">
      <dsp:nvSpPr>
        <dsp:cNvPr id="0" name=""/>
        <dsp:cNvSpPr/>
      </dsp:nvSpPr>
      <dsp:spPr>
        <a:xfrm>
          <a:off x="3492556" y="1040726"/>
          <a:ext cx="1443068" cy="721534"/>
        </a:xfrm>
        <a:prstGeom prst="rec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b="1" kern="1200" dirty="0">
              <a:latin typeface="Arial Unicode MS" panose="020B0604020202020204" pitchFamily="34" charset="-128"/>
              <a:ea typeface="Arial Unicode MS" panose="020B0604020202020204" pitchFamily="34" charset="-128"/>
              <a:cs typeface="+mn-cs"/>
            </a:rPr>
            <a:t>14</a:t>
          </a:r>
          <a:r>
            <a:rPr lang="he-IL" sz="2100" kern="1200" dirty="0">
              <a:latin typeface="Arial Unicode MS" panose="020B0604020202020204" pitchFamily="34" charset="-128"/>
              <a:ea typeface="Arial Unicode MS" panose="020B0604020202020204" pitchFamily="34" charset="-128"/>
              <a:cs typeface="+mn-cs"/>
            </a:rPr>
            <a:t> נוהלו באופן מלא</a:t>
          </a:r>
        </a:p>
      </dsp:txBody>
      <dsp:txXfrm>
        <a:off x="3492556" y="1040726"/>
        <a:ext cx="1443068" cy="7215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fld id="{ECBAB81C-3E98-4FA0-8084-28383CA54541}" type="datetimeFigureOut">
              <a:rPr lang="he-IL" smtClean="0"/>
              <a:t>ט"ו/חשון/תשע"ח</a:t>
            </a:fld>
            <a:endParaRPr lang="he-IL"/>
          </a:p>
        </p:txBody>
      </p:sp>
      <p:sp>
        <p:nvSpPr>
          <p:cNvPr id="4" name="מציין מיקום של כותרת תחתונה 3"/>
          <p:cNvSpPr>
            <a:spLocks noGrp="1"/>
          </p:cNvSpPr>
          <p:nvPr>
            <p:ph type="ftr" sz="quarter" idx="2"/>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8163"/>
            <a:ext cx="2946400" cy="496887"/>
          </a:xfrm>
          <a:prstGeom prst="rect">
            <a:avLst/>
          </a:prstGeom>
        </p:spPr>
        <p:txBody>
          <a:bodyPr vert="horz" lIns="91440" tIns="45720" rIns="91440" bIns="45720" rtlCol="1" anchor="b"/>
          <a:lstStyle>
            <a:lvl1pPr algn="l">
              <a:defRPr sz="1200"/>
            </a:lvl1pPr>
          </a:lstStyle>
          <a:p>
            <a:fld id="{C7B72D43-EDD5-4CC2-A658-E3C1AB745B6F}" type="slidenum">
              <a:rPr lang="he-IL" smtClean="0"/>
              <a:t>‹#›</a:t>
            </a:fld>
            <a:endParaRPr lang="he-IL"/>
          </a:p>
        </p:txBody>
      </p:sp>
    </p:spTree>
    <p:extLst>
      <p:ext uri="{BB962C8B-B14F-4D97-AF65-F5344CB8AC3E}">
        <p14:creationId xmlns:p14="http://schemas.microsoft.com/office/powerpoint/2010/main" val="3912273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BCD7858C-FD24-4750-B0C8-DBDA19D906A5}" type="datetimeFigureOut">
              <a:rPr lang="he-IL" smtClean="0"/>
              <a:t>ט"ו/חשון/תשע"ח</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BA9FFFDE-6C61-4F53-8A72-B5B9EEC653FA}" type="slidenum">
              <a:rPr lang="he-IL" smtClean="0"/>
              <a:t>‹#›</a:t>
            </a:fld>
            <a:endParaRPr lang="he-IL"/>
          </a:p>
        </p:txBody>
      </p:sp>
    </p:spTree>
    <p:extLst>
      <p:ext uri="{BB962C8B-B14F-4D97-AF65-F5344CB8AC3E}">
        <p14:creationId xmlns:p14="http://schemas.microsoft.com/office/powerpoint/2010/main" val="920573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1</a:t>
            </a:fld>
            <a:endParaRPr lang="he-IL"/>
          </a:p>
        </p:txBody>
      </p:sp>
    </p:spTree>
    <p:extLst>
      <p:ext uri="{BB962C8B-B14F-4D97-AF65-F5344CB8AC3E}">
        <p14:creationId xmlns:p14="http://schemas.microsoft.com/office/powerpoint/2010/main" val="114795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tx1"/>
                </a:solidFill>
                <a:effectLst/>
                <a:latin typeface="+mn-lt"/>
                <a:ea typeface="+mn-ea"/>
                <a:cs typeface="+mn-cs"/>
              </a:rPr>
              <a:t>לפני חקיקת חוק האכיפה המנהלית שנכנס לתוקף בפברואר 2011, </a:t>
            </a:r>
            <a:r>
              <a:rPr lang="he-IL" sz="1800" kern="1200" dirty="0" err="1">
                <a:solidFill>
                  <a:schemeClr val="tx1"/>
                </a:solidFill>
                <a:effectLst/>
                <a:latin typeface="+mn-lt"/>
                <a:ea typeface="+mn-ea"/>
                <a:cs typeface="+mn-cs"/>
              </a:rPr>
              <a:t>היתה</a:t>
            </a:r>
            <a:r>
              <a:rPr lang="he-IL" sz="1800" kern="1200" dirty="0">
                <a:solidFill>
                  <a:schemeClr val="tx1"/>
                </a:solidFill>
                <a:effectLst/>
                <a:latin typeface="+mn-lt"/>
                <a:ea typeface="+mn-ea"/>
                <a:cs typeface="+mn-cs"/>
              </a:rPr>
              <a:t> בידי רשות ניירות ערך סמכות לחקור תיקים פליליים כאשר הגשת כתבי האישום נעשית על ידי פרקליטות מיסוי וכלכלה וכן להטיל עיצומים כספיים פשוטים על הפרות טכניות על ידי ועדה פנימית. החוק הוסיף לארגז הכלים של הרשות שני כלים נוספים, האחד הליך מנהלי מורחב, שעליו מיד נרחיב, והשני האפשרות של יו"ר הרשות לכרות בהליכים מנהליים הסדרי אכיפה עם חשודים בהפרות.</a:t>
            </a:r>
            <a:endParaRPr lang="en-US" sz="1800" kern="1200" dirty="0">
              <a:solidFill>
                <a:schemeClr val="tx1"/>
              </a:solidFill>
              <a:effectLst/>
              <a:latin typeface="+mn-lt"/>
              <a:ea typeface="+mn-ea"/>
              <a:cs typeface="+mn-cs"/>
            </a:endParaRPr>
          </a:p>
          <a:p>
            <a:endParaRPr lang="he-IL" sz="1600"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2</a:t>
            </a:fld>
            <a:endParaRPr lang="he-IL"/>
          </a:p>
        </p:txBody>
      </p:sp>
    </p:spTree>
    <p:extLst>
      <p:ext uri="{BB962C8B-B14F-4D97-AF65-F5344CB8AC3E}">
        <p14:creationId xmlns:p14="http://schemas.microsoft.com/office/powerpoint/2010/main" val="308334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האכיפה המנהלית הינה גישה מודרנית ומורכבת יותר לאכיפה ולהרתעה. אכיפה כגון זו הינה אכיפה יעילה יותר, מצד אחד, ותוצאותיה, מצד שני, פחות חמורות כלפי היחיד. משום כך, אכיפה מסוג זה קימת במקביל או באופן בלעדי בתחום ניירות הערך במדינות רבות, ואזכיר לדוגמא את ארה"ב, אנגליה וצרפת. </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ההליך יוצר נתיב ביניים בין טיפול מחמיר במישור הפלילי על כל המשמעויות הנלוות אליו כגון: סיכון למאסר בפועל וסטיגמה שלילית מוסרית, אל מול גניזת התיק והותרתו למעשה ללא טיפול אכיפתי. </a:t>
            </a:r>
            <a:endParaRPr lang="en-US" sz="1200" b="1"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יצירת נתיב הביניים מאפשרת - </a:t>
            </a:r>
            <a:r>
              <a:rPr lang="he-IL" sz="1200" b="1" kern="1200" dirty="0">
                <a:solidFill>
                  <a:schemeClr val="tx1"/>
                </a:solidFill>
                <a:effectLst/>
                <a:latin typeface="+mn-lt"/>
                <a:ea typeface="+mn-ea"/>
                <a:cs typeface="+mn-cs"/>
              </a:rPr>
              <a:t>גמישות</a:t>
            </a:r>
            <a:r>
              <a:rPr lang="he-IL" sz="1200" kern="1200" dirty="0">
                <a:solidFill>
                  <a:schemeClr val="tx1"/>
                </a:solidFill>
                <a:effectLst/>
                <a:latin typeface="+mn-lt"/>
                <a:ea typeface="+mn-ea"/>
                <a:cs typeface="+mn-cs"/>
              </a:rPr>
              <a:t> באכיפה בשני מובנים; </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מידתיות</a:t>
            </a:r>
            <a:r>
              <a:rPr lang="he-IL" sz="1200" kern="1200" dirty="0">
                <a:solidFill>
                  <a:schemeClr val="tx1"/>
                </a:solidFill>
                <a:effectLst/>
                <a:latin typeface="+mn-lt"/>
                <a:ea typeface="+mn-ea"/>
                <a:cs typeface="+mn-cs"/>
              </a:rPr>
              <a:t> בניתוב מקרים בינוניים וקלים בחומרתם למישור המנהלי, לפי פרמטרים מובנים המצוינים בחוק. במצב הקודם נותבו למישור הפלילי גם מקרים קלים שלא התאימו מבחינת עוצמת השליליות הגלומה בהם למישור הפלילי, זאת כיון שלא </a:t>
            </a:r>
            <a:r>
              <a:rPr lang="he-IL" sz="1200" kern="1200" dirty="0" err="1">
                <a:solidFill>
                  <a:schemeClr val="tx1"/>
                </a:solidFill>
                <a:effectLst/>
                <a:latin typeface="+mn-lt"/>
                <a:ea typeface="+mn-ea"/>
                <a:cs typeface="+mn-cs"/>
              </a:rPr>
              <a:t>היתה</a:t>
            </a:r>
            <a:r>
              <a:rPr lang="he-IL" sz="1200" kern="1200" dirty="0">
                <a:solidFill>
                  <a:schemeClr val="tx1"/>
                </a:solidFill>
                <a:effectLst/>
                <a:latin typeface="+mn-lt"/>
                <a:ea typeface="+mn-ea"/>
                <a:cs typeface="+mn-cs"/>
              </a:rPr>
              <a:t> אופציה אחרת לאכוף;</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כמו כן </a:t>
            </a:r>
            <a:r>
              <a:rPr lang="he-IL" sz="1200" b="1" kern="1200" dirty="0">
                <a:solidFill>
                  <a:schemeClr val="tx1"/>
                </a:solidFill>
                <a:effectLst/>
                <a:latin typeface="+mn-lt"/>
                <a:ea typeface="+mn-ea"/>
                <a:cs typeface="+mn-cs"/>
              </a:rPr>
              <a:t>הרחבת ההרתעה</a:t>
            </a:r>
            <a:r>
              <a:rPr lang="he-IL" sz="1200" kern="1200" dirty="0">
                <a:solidFill>
                  <a:schemeClr val="tx1"/>
                </a:solidFill>
                <a:effectLst/>
                <a:latin typeface="+mn-lt"/>
                <a:ea typeface="+mn-ea"/>
                <a:cs typeface="+mn-cs"/>
              </a:rPr>
              <a:t>. ההליך המנהלי הינו הליך מקל יותר, לא רק בתוצאותיו אלא גם בדרך ניהולו וברמת ההוכחה הנדרשת, לפיכך ניתן במסגרתו לטפל במקרים שקודם לכן נזנחו ולא טופלו בשל שיקולי עלות תועלת בהפעלת המנגנון הכבד והמסורבל של ההליך הפלילי. למשל מניפולציה של סוחרי יום שאינם נושאי משרה בחברות ציבוריות בכמות של מאות עסקאות ללא הפקת רווחים כמעט, לא </a:t>
            </a:r>
            <a:r>
              <a:rPr lang="he-IL" sz="1200" kern="1200" dirty="0" err="1">
                <a:solidFill>
                  <a:schemeClr val="tx1"/>
                </a:solidFill>
                <a:effectLst/>
                <a:latin typeface="+mn-lt"/>
                <a:ea typeface="+mn-ea"/>
                <a:cs typeface="+mn-cs"/>
              </a:rPr>
              <a:t>היתה</a:t>
            </a:r>
            <a:r>
              <a:rPr lang="he-IL" sz="1200" kern="1200" dirty="0">
                <a:solidFill>
                  <a:schemeClr val="tx1"/>
                </a:solidFill>
                <a:effectLst/>
                <a:latin typeface="+mn-lt"/>
                <a:ea typeface="+mn-ea"/>
                <a:cs typeface="+mn-cs"/>
              </a:rPr>
              <a:t> מטופלת כיום אילולא ההליך המנהלי מאחר שישנם תיקים פליליים חמורים הרבה יותר של בצוע מניפולציות על ידי נושאי משרה בגופים מוסדיים בהיקפים של אלפי עסקאות שנמשכו שנים והניבו רווחים גדולים. אבל המשקיעים הקטנים הללו שהינם מפרים סדרתיים בדרך כלל מעוותים את השוק בפעולתם ויש לטפל גם בהם.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כנגזר מן האופי המקל של ההליך המנהלי בתחום ניירות הערך, מקובל, גם באומות העולם, כי דרך הדיון במסגרתו אינה זהה לדרך הדיון בהליך הפלילי והיא פחות פורמלית, מהירה ויעילה יותר. היעילות והמהירות אין משמעותן פגיעה בהגינות ההליך, או שלילת זכות טעון מן החשוד בהפרה, בשלבים השונים של ההליך. ההליך הינו הליך הוגן וזכות הטעון של המפר באה לידי ביטוי בכתב ובעל פה. בנוסף לכך, היעילות והמהירות מאוזנות לנוכח העובדה שהסנקציות האפשריות במסגרת הליך זה הינן מדודות ואינן כוללות, כאמור, מאסר מסוג כלשהו או סטיגמה של עבריין פלילי למפר.</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3</a:t>
            </a:fld>
            <a:endParaRPr lang="he-IL"/>
          </a:p>
        </p:txBody>
      </p:sp>
    </p:spTree>
    <p:extLst>
      <p:ext uri="{BB962C8B-B14F-4D97-AF65-F5344CB8AC3E}">
        <p14:creationId xmlns:p14="http://schemas.microsoft.com/office/powerpoint/2010/main" val="70189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endParaRPr lang="he-IL"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הבירור המנהלי הוא מעין חקירה פלילית לייט. לא ניתן לעכב, לא ניתן לעצור אדם, לא ניתן לחפש בביתו הפרטי וגם החיפוש בבית העסק הינו רק בנסיבות מסוימות המפורטות בחוק. לדבר זה יש משמעות רבה גם מבחינת היקפי חומר הראיות, שכן חומר הראיות בהליך זה  מתקבל על ידי הפנית דרישות בכתב לחברות וליחידים ולכן הדרישות הן ממוקדות ותחומות בזמן וגם בנושאים ולכן היקף החומר אינו עולה בדרך כלל על שלושה עד חמישה ארגזים להבדיל מתיקי ני"ע הפליליים בהם אנו רואים תיקים 50 ואפילו מאה ארגזים לתיק.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הזימון לבירור אינו בהפתעה כמו לחקירה אלא בהודעה מראש וכאשר מדובר בזימון עד שאינו חשוד אז גם החוק מטיל חובה להתחשב בלוח הזמנים שלו לקביעת הבירור.</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מעת שזומן מפר לבירור בפרשה מסוימת לא ניתן להסיט את התיק לכוון הפלילי. זאת מתוך התחשבות במפרים ומתוך התפיסה כי ההליך הפלילי הינו הליך חמור מזה המנהלי. גם אם יתברר כי התיק חמור משחשבו בעת פתיחת הבירור עדיין התיק ינוהל במסגרת המנהלית. לגבי הכיוון ההפוך מפלילי למנהלי - ניתן בסוף חקירה פלילית או אף לפני הגשת כתב אישום להמיר את התיק בחזרה למנהלי על פי החלטת יו"ר הרשות בהסכמת פרקליט מחוז ת"א מיסוי וכלכלה לסגור את התיק במישור הפלילי. </a:t>
            </a:r>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לאי תחולת דיני הראיות בשלוב עם דרך דיון המתבססת בעיקרה על מסמכים כתובים ולא על עדויות בעל פה, ישנה משמעות רבה. כך למשל, הכלל האוסר עדות שמועה לא יחול במישור האכיפה </a:t>
            </a:r>
            <a:r>
              <a:rPr lang="he-IL" sz="1200" kern="1200" dirty="0" err="1">
                <a:solidFill>
                  <a:schemeClr val="tx1"/>
                </a:solidFill>
                <a:effectLst/>
                <a:latin typeface="+mn-lt"/>
                <a:ea typeface="+mn-ea"/>
                <a:cs typeface="+mn-cs"/>
              </a:rPr>
              <a:t>המינהלית</a:t>
            </a:r>
            <a:r>
              <a:rPr lang="he-IL" sz="1200" kern="1200" dirty="0">
                <a:solidFill>
                  <a:schemeClr val="tx1"/>
                </a:solidFill>
                <a:effectLst/>
                <a:latin typeface="+mn-lt"/>
                <a:ea typeface="+mn-ea"/>
                <a:cs typeface="+mn-cs"/>
              </a:rPr>
              <a:t> בפני ועדת האכיפה </a:t>
            </a:r>
            <a:r>
              <a:rPr lang="he-IL" sz="1200" kern="1200" dirty="0" err="1">
                <a:solidFill>
                  <a:schemeClr val="tx1"/>
                </a:solidFill>
                <a:effectLst/>
                <a:latin typeface="+mn-lt"/>
                <a:ea typeface="+mn-ea"/>
                <a:cs typeface="+mn-cs"/>
              </a:rPr>
              <a:t>המינהלית</a:t>
            </a:r>
            <a:r>
              <a:rPr lang="he-IL" sz="1200" kern="1200" dirty="0">
                <a:solidFill>
                  <a:schemeClr val="tx1"/>
                </a:solidFill>
                <a:effectLst/>
                <a:latin typeface="+mn-lt"/>
                <a:ea typeface="+mn-ea"/>
                <a:cs typeface="+mn-cs"/>
              </a:rPr>
              <a:t>, גם עקב דברי החוק המפורשים וגם כיוון שעל פי הפסיקה במשפט המנהלי כלל זה אינו מעקרונות הצדק הטבעי החלים בכל הליך. לאור זאת, ניתן להתבסס במסגרת ההליך המנהלי על עדויות בכתב חלף הבאת העדים לעדות. למשל, הודעות בכתב שנגבו על ידי מח' החקירות ברשות, וגם על כאלה שנערכו במתכונת של הקלטה או תרשומת </a:t>
            </a:r>
            <a:r>
              <a:rPr lang="he-IL" sz="1200" kern="1200" dirty="0" err="1">
                <a:solidFill>
                  <a:schemeClr val="tx1"/>
                </a:solidFill>
                <a:effectLst/>
                <a:latin typeface="+mn-lt"/>
                <a:ea typeface="+mn-ea"/>
                <a:cs typeface="+mn-cs"/>
              </a:rPr>
              <a:t>זכ"ד</a:t>
            </a:r>
            <a:r>
              <a:rPr lang="he-IL" sz="1200" kern="1200" dirty="0">
                <a:solidFill>
                  <a:schemeClr val="tx1"/>
                </a:solidFill>
                <a:effectLst/>
                <a:latin typeface="+mn-lt"/>
                <a:ea typeface="+mn-ea"/>
                <a:cs typeface="+mn-cs"/>
              </a:rPr>
              <a:t> שנערכו על ידי עובדי רשות, המתעדים את דברי העד בעת אמירתם (הקלטה) או סמוך לאמירתם (</a:t>
            </a:r>
            <a:r>
              <a:rPr lang="he-IL" sz="1200" kern="1200" dirty="0" err="1">
                <a:solidFill>
                  <a:schemeClr val="tx1"/>
                </a:solidFill>
                <a:effectLst/>
                <a:latin typeface="+mn-lt"/>
                <a:ea typeface="+mn-ea"/>
                <a:cs typeface="+mn-cs"/>
              </a:rPr>
              <a:t>בזכ"ד</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כן ניתן להעיד עדים על דברים ששמעו מאדם אחר ללא הבאת אותו אדם אחר לעדות, כפי שמחייב הכלל האוסר עדויות שמועה.</a:t>
            </a:r>
            <a:endParaRPr lang="en-US"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הרעיון הוא כי מאחר ולא יחולו כללים מגבילים </a:t>
            </a:r>
            <a:r>
              <a:rPr lang="he-IL" sz="1200" kern="1200" dirty="0" err="1">
                <a:solidFill>
                  <a:schemeClr val="tx1"/>
                </a:solidFill>
                <a:effectLst/>
                <a:latin typeface="+mn-lt"/>
                <a:ea typeface="+mn-ea"/>
                <a:cs typeface="+mn-cs"/>
              </a:rPr>
              <a:t>לענין</a:t>
            </a:r>
            <a:r>
              <a:rPr lang="he-IL" sz="1200" kern="1200" dirty="0">
                <a:solidFill>
                  <a:schemeClr val="tx1"/>
                </a:solidFill>
                <a:effectLst/>
                <a:latin typeface="+mn-lt"/>
                <a:ea typeface="+mn-ea"/>
                <a:cs typeface="+mn-cs"/>
              </a:rPr>
              <a:t> הקבילות יעבור מוקד הדיון לשאלת משקלם של המסמכים שהוצגו במסגרת התיק. </a:t>
            </a:r>
          </a:p>
          <a:p>
            <a:endParaRPr lang="he-IL"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החוק אינו</a:t>
            </a:r>
            <a:r>
              <a:rPr lang="he-IL" sz="1200" kern="1200" baseline="0" dirty="0">
                <a:solidFill>
                  <a:schemeClr val="tx1"/>
                </a:solidFill>
                <a:effectLst/>
                <a:latin typeface="+mn-lt"/>
                <a:ea typeface="+mn-ea"/>
                <a:cs typeface="+mn-cs"/>
              </a:rPr>
              <a:t> נותן מענה לשאלה מהו נטל הראיה שעל הרשות לעמוד בו בהוכחת התיקים בפני הוועדה. הוועדה בהחלטותיה הראשונות הייתה חלוקה בדעתה ולא נזקקה להכרעה מכיוון שבתיקים שהובאו בפניה היו די ראיות מעבר לנדרש לטעמה. לפני שנה הוכרעה סוגיה זו במסגרת עתירה מנהלית שהוגשה על אחד התיקים הגדולים שנוהלו בפני הוועדה. ביהמ"ש קבע כי ראשית נטל הראיה הוא נטל הראיה המנהלי ובוודאי לא הפלילי, לאור השוני בהליכים. ביהמ"ש קיבל את עמדת הרשות שנטל הראיה  הוא כמו במשפט האזרחי – על פי מאזן ההסתברויות – כך שיותר סביר כי בוצעה הפרה מאשר לא בוצעה.</a:t>
            </a:r>
          </a:p>
          <a:p>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5</a:t>
            </a:fld>
            <a:endParaRPr lang="he-IL"/>
          </a:p>
        </p:txBody>
      </p:sp>
    </p:spTree>
    <p:extLst>
      <p:ext uri="{BB962C8B-B14F-4D97-AF65-F5344CB8AC3E}">
        <p14:creationId xmlns:p14="http://schemas.microsoft.com/office/powerpoint/2010/main" val="87096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ההליך כולל מתן זכות טעון למפר, הן בשלב הבירור המנהלי (סוג של חקירה לייט) והן בשלב הדיון בפני הוועדה – כאשר הוא יכול לטעון בפני הוועדה הן בכתב והן בעל פה.</a:t>
            </a:r>
          </a:p>
          <a:p>
            <a:pPr lvl="0" rtl="1"/>
            <a:r>
              <a:rPr lang="he-IL" sz="1200" kern="1200" dirty="0">
                <a:solidFill>
                  <a:schemeClr val="tx1"/>
                </a:solidFill>
                <a:effectLst/>
                <a:latin typeface="+mn-lt"/>
                <a:ea typeface="+mn-ea"/>
                <a:cs typeface="+mn-cs"/>
              </a:rPr>
              <a:t>הדיון בפני הוועדה הינו פחות פורמלי מביהמ"ש, יו"ר המותב מנהל הדיון למיטב שיקול דעתו. הוועדה קבעה סדרי דין לעבודתה על פי החוק, המשלימים את ההסדר החוקי שקבוע</a:t>
            </a:r>
            <a:r>
              <a:rPr lang="he-IL" sz="1200" kern="1200" baseline="0" dirty="0">
                <a:solidFill>
                  <a:schemeClr val="tx1"/>
                </a:solidFill>
                <a:effectLst/>
                <a:latin typeface="+mn-lt"/>
                <a:ea typeface="+mn-ea"/>
                <a:cs typeface="+mn-cs"/>
              </a:rPr>
              <a:t> בחוק לניהול ההליך.</a:t>
            </a:r>
          </a:p>
          <a:p>
            <a:pPr lvl="0" rtl="1"/>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החלטות המותב הן פומביות ומתפרסמות באתר רשות ניירות ערך. חברות ציבוריות מחויבות גם לדווח בדוח </a:t>
            </a:r>
            <a:r>
              <a:rPr lang="he-IL" sz="1200" kern="1200" dirty="0" err="1">
                <a:solidFill>
                  <a:schemeClr val="tx1"/>
                </a:solidFill>
                <a:effectLst/>
                <a:latin typeface="+mn-lt"/>
                <a:ea typeface="+mn-ea"/>
                <a:cs typeface="+mn-cs"/>
              </a:rPr>
              <a:t>מיידי</a:t>
            </a:r>
            <a:r>
              <a:rPr lang="he-IL" sz="1200" kern="1200" dirty="0">
                <a:solidFill>
                  <a:schemeClr val="tx1"/>
                </a:solidFill>
                <a:effectLst/>
                <a:latin typeface="+mn-lt"/>
                <a:ea typeface="+mn-ea"/>
                <a:cs typeface="+mn-cs"/>
              </a:rPr>
              <a:t> לציבור על ההחלטה בתיק.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על החלטת הוועדה יש עיכוב פרסום ועיכוב בצוע למשך 60 יום, כדי לאפשר הגשת עתירה מבלי לבצע את ההחלטה עדיין. המפר אף יכול להגיש עתירה לבית המשפט המחוזי כלכלי לגבי ההחלטה, ונקבע כי הערכאה הגבוהה יכולה גם להתערב ולשנותה ולא רק לקבוע האם היא סבירה או חורגת מסמכות. בפני</a:t>
            </a:r>
            <a:r>
              <a:rPr lang="he-IL" sz="1200" kern="1200" baseline="0" dirty="0">
                <a:solidFill>
                  <a:schemeClr val="tx1"/>
                </a:solidFill>
                <a:effectLst/>
                <a:latin typeface="+mn-lt"/>
                <a:ea typeface="+mn-ea"/>
                <a:cs typeface="+mn-cs"/>
              </a:rPr>
              <a:t> ביהמ"ש המחוזי עלתה השאלה מה מהות העתירה. נקבע כי מדובר בעתירה מנהלית ולכן ההתערבות היא מצומצמת, לא דנים בתיק מחדש. לוועדה עומדת חזקת התקינות בעבודתה. ביהמ"ש עשה הבחנה בין התערבות בממצאים משפטיים להתערבות בממצאים עובדתיים שקבעה הוועדה.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6</a:t>
            </a:fld>
            <a:endParaRPr lang="he-IL"/>
          </a:p>
        </p:txBody>
      </p:sp>
    </p:spTree>
    <p:extLst>
      <p:ext uri="{BB962C8B-B14F-4D97-AF65-F5344CB8AC3E}">
        <p14:creationId xmlns:p14="http://schemas.microsoft.com/office/powerpoint/2010/main" val="278811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מחלקת ניירות ערך בפרקליטות אחראית על ניהול ההליכים הפליליים. מחלקת אכיפה מנהלית למעשה אחראית כיום על שלושת הכלים האחרים, המנהליים. עם כניסת חוק אכיפה מנהלית לתוקף הוקמה מחלקת אכיפה מנהלית. לפני שנתיים הועברה למחלקה גם האחריות על העיצומים הכספיים הפשוטים, שהייתה עד אותה עת באחריות המחלקות המפקחות.</a:t>
            </a:r>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8</a:t>
            </a:fld>
            <a:endParaRPr lang="he-IL"/>
          </a:p>
        </p:txBody>
      </p:sp>
    </p:spTree>
    <p:extLst>
      <p:ext uri="{BB962C8B-B14F-4D97-AF65-F5344CB8AC3E}">
        <p14:creationId xmlns:p14="http://schemas.microsoft.com/office/powerpoint/2010/main" val="359631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a:solidFill>
                  <a:schemeClr val="tx1"/>
                </a:solidFill>
                <a:effectLst/>
                <a:latin typeface="+mn-lt"/>
                <a:ea typeface="+mn-ea"/>
                <a:cs typeface="+mn-cs"/>
              </a:rPr>
              <a:t>חומרת המעשה או המחדל ונסיבותיהם;</a:t>
            </a:r>
            <a:endParaRPr lang="en-US" dirty="0">
              <a:effectLst/>
            </a:endParaRPr>
          </a:p>
          <a:p>
            <a:pPr rtl="1"/>
            <a:r>
              <a:rPr lang="he-IL" sz="1200" kern="1200" dirty="0">
                <a:solidFill>
                  <a:schemeClr val="tx1"/>
                </a:solidFill>
                <a:effectLst/>
                <a:latin typeface="+mn-lt"/>
                <a:ea typeface="+mn-ea"/>
                <a:cs typeface="+mn-cs"/>
              </a:rPr>
              <a:t>תחת שיקול גג זה אנו שוקלים שיקולי משנה רבים כגון: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ראשית האם ההפרה חמורה, בעבירות מניפולציה ומידע פנים - רווח והפסד, מחזור והיקף פעילות, מידת שינוי שער ניירות הערך בעקבות הפעולה המניפולטיבית;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בעבירות דיווח- חומרת ההטעיה מבחינת מידת חשיבות הנושא מובהקות </a:t>
            </a:r>
            <a:br>
              <a:rPr lang="en-US"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ההטעיה; נבחן גם האם יש שילוב של הפרות דין מחוק ני"ע עם חוק העונשין גם יחד וכו' שאז התיק מסווג כחמור יותר.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במסגרת שיקול זה אנו בוחנים גם האם יש בתיק אלמנטים מחמירים כמו תרמית, תחכום, שיטתיות.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כאשר אני מיישמת עובדות תיק מסוים אני לא נותנת את אותו משקל לשיקול של  חומרת ההפרה לעומת השיקולים של תרמית תחכום ושיטתיות. בעיני שיקול חומרת ההפרה הוא דומיננטי יותר.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במסגרת הערכת חומרת המעשה אנו בוחנים גם את אפיוני המפר שבפנינו מה הוא מעמדו תפקידו בתאגיד, מה הוא מעמדו בשוק ההון, או האם הוא שחקן חוזר.</a:t>
            </a:r>
            <a:endParaRPr lang="en-US" sz="1200" kern="1200" dirty="0">
              <a:solidFill>
                <a:schemeClr val="tx1"/>
              </a:solidFill>
              <a:effectLst/>
              <a:latin typeface="+mn-lt"/>
              <a:ea typeface="+mn-ea"/>
              <a:cs typeface="+mn-cs"/>
            </a:endParaRPr>
          </a:p>
          <a:p>
            <a:pPr lvl="0" rtl="1"/>
            <a:r>
              <a:rPr lang="he-IL" sz="1200" b="1" kern="1200" dirty="0">
                <a:solidFill>
                  <a:schemeClr val="tx1"/>
                </a:solidFill>
                <a:effectLst/>
                <a:latin typeface="+mn-lt"/>
                <a:ea typeface="+mn-ea"/>
                <a:cs typeface="+mn-cs"/>
              </a:rPr>
              <a:t>הערכת טיבן ועוצמתן של הראיות הקשורות באותו מעשה או מחדל</a:t>
            </a:r>
            <a:r>
              <a:rPr lang="he-IL" sz="1200" kern="1200" dirty="0">
                <a:solidFill>
                  <a:schemeClr val="tx1"/>
                </a:solidFill>
                <a:effectLst/>
                <a:latin typeface="+mn-lt"/>
                <a:ea typeface="+mn-ea"/>
                <a:cs typeface="+mn-cs"/>
              </a:rPr>
              <a:t>;</a:t>
            </a:r>
            <a:endParaRPr lang="en-US" dirty="0">
              <a:effectLst/>
            </a:endParaRPr>
          </a:p>
          <a:p>
            <a:pPr rtl="1"/>
            <a:r>
              <a:rPr lang="he-IL" sz="1200" kern="1200" dirty="0">
                <a:solidFill>
                  <a:schemeClr val="tx1"/>
                </a:solidFill>
                <a:effectLst/>
                <a:latin typeface="+mn-lt"/>
                <a:ea typeface="+mn-ea"/>
                <a:cs typeface="+mn-cs"/>
              </a:rPr>
              <a:t>בעניין זה הכוונה היא לבחינה מהן הראיות הקיימות בשלב הנוכחי שהוא מקדמי ומהו פוטנציאל השגת הראיות. האם הראיות תומכות בהתקיימות הפרה/עבירה כבר בשלב הנוכחי.  את זה ניתן לראות מן התיעוד של הפעולה האסורה שלעיתים קיים אפילו בשלב המקדמי הזה, כמו למשל תיעוד של פעולות במסחר, מזכרים, מסמכים ובמקרים מסוימים גם נתוני טלפוניה וכד').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אם ישנן אינדיקציות  לכוונה להטעות או כוונה להשפיע על השער שאז </a:t>
            </a:r>
            <a:r>
              <a:rPr lang="he-IL" sz="1200" kern="1200" dirty="0" err="1">
                <a:solidFill>
                  <a:schemeClr val="tx1"/>
                </a:solidFill>
                <a:effectLst/>
                <a:latin typeface="+mn-lt"/>
                <a:ea typeface="+mn-ea"/>
                <a:cs typeface="+mn-cs"/>
              </a:rPr>
              <a:t>הנטיה</a:t>
            </a:r>
            <a:r>
              <a:rPr lang="he-IL" sz="1200" kern="1200" dirty="0">
                <a:solidFill>
                  <a:schemeClr val="tx1"/>
                </a:solidFill>
                <a:effectLst/>
                <a:latin typeface="+mn-lt"/>
                <a:ea typeface="+mn-ea"/>
                <a:cs typeface="+mn-cs"/>
              </a:rPr>
              <a:t> תהיה לכוון הפלילי, או הפוך האם מתוך </a:t>
            </a:r>
            <a:r>
              <a:rPr lang="he-IL" sz="1200" kern="1200" dirty="0" err="1">
                <a:solidFill>
                  <a:schemeClr val="tx1"/>
                </a:solidFill>
                <a:effectLst/>
                <a:latin typeface="+mn-lt"/>
                <a:ea typeface="+mn-ea"/>
                <a:cs typeface="+mn-cs"/>
              </a:rPr>
              <a:t>האינדקציות</a:t>
            </a:r>
            <a:r>
              <a:rPr lang="he-IL" sz="1200" kern="1200" dirty="0">
                <a:solidFill>
                  <a:schemeClr val="tx1"/>
                </a:solidFill>
                <a:effectLst/>
                <a:latin typeface="+mn-lt"/>
                <a:ea typeface="+mn-ea"/>
                <a:cs typeface="+mn-cs"/>
              </a:rPr>
              <a:t> שמובאות בפורום אכיפה מצטייר כי התיק הינו תיק של רשלנות בלבד, שאז הנטייה תהיה לכוון המנהלי.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נשקול בהקשר הזה, האם החקירה הפלילית תהיה מורכבת בשל הצורך להוכיח למשל יסוד של כוונה לעומת הבירור המנהלי שהוא מטבע הדברים </a:t>
            </a:r>
            <a:r>
              <a:rPr lang="he-IL" sz="1200" kern="1200" dirty="0" err="1">
                <a:solidFill>
                  <a:schemeClr val="tx1"/>
                </a:solidFill>
                <a:effectLst/>
                <a:latin typeface="+mn-lt"/>
                <a:ea typeface="+mn-ea"/>
                <a:cs typeface="+mn-cs"/>
              </a:rPr>
              <a:t>שיטחי</a:t>
            </a:r>
            <a:r>
              <a:rPr lang="he-IL" sz="1200" kern="1200" dirty="0">
                <a:solidFill>
                  <a:schemeClr val="tx1"/>
                </a:solidFill>
                <a:effectLst/>
                <a:latin typeface="+mn-lt"/>
                <a:ea typeface="+mn-ea"/>
                <a:cs typeface="+mn-cs"/>
              </a:rPr>
              <a:t> יותר וההליך דורש דרישות </a:t>
            </a:r>
            <a:r>
              <a:rPr lang="he-IL" sz="1200" kern="1200" dirty="0" err="1">
                <a:solidFill>
                  <a:schemeClr val="tx1"/>
                </a:solidFill>
                <a:effectLst/>
                <a:latin typeface="+mn-lt"/>
                <a:ea typeface="+mn-ea"/>
                <a:cs typeface="+mn-cs"/>
              </a:rPr>
              <a:t>הוכחתיות</a:t>
            </a:r>
            <a:r>
              <a:rPr lang="he-IL" sz="1200" kern="1200" dirty="0">
                <a:solidFill>
                  <a:schemeClr val="tx1"/>
                </a:solidFill>
                <a:effectLst/>
                <a:latin typeface="+mn-lt"/>
                <a:ea typeface="+mn-ea"/>
                <a:cs typeface="+mn-cs"/>
              </a:rPr>
              <a:t> נמוכות יותר. וזהות לרמת ההוכחה במשפט האזרחי.</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עוד דבר שצריך לתת אליו את הוא האם ישנן בעיות מיוחדות בהשגת ראיות בתיק המסוים, האם נדרשים בו חיקורי דין שאז ניטה לכוון הפלילי כי כרגע אין חיקורי דין במישור המנהלי. </a:t>
            </a:r>
            <a:endParaRPr lang="en-US" sz="1200" kern="1200" dirty="0">
              <a:solidFill>
                <a:schemeClr val="tx1"/>
              </a:solidFill>
              <a:effectLst/>
              <a:latin typeface="+mn-lt"/>
              <a:ea typeface="+mn-ea"/>
              <a:cs typeface="+mn-cs"/>
            </a:endParaRPr>
          </a:p>
          <a:p>
            <a:pPr lvl="0" rtl="1"/>
            <a:r>
              <a:rPr lang="he-IL" sz="1200" b="1" kern="1200" dirty="0">
                <a:solidFill>
                  <a:schemeClr val="tx1"/>
                </a:solidFill>
                <a:effectLst/>
                <a:latin typeface="+mn-lt"/>
                <a:ea typeface="+mn-ea"/>
                <a:cs typeface="+mn-cs"/>
              </a:rPr>
              <a:t>מדיניות האכיפה של רשות</a:t>
            </a:r>
            <a:r>
              <a:rPr lang="en-US" sz="1200" b="1" kern="1200" dirty="0">
                <a:solidFill>
                  <a:schemeClr val="tx1"/>
                </a:solidFill>
                <a:effectLst/>
                <a:latin typeface="+mn-lt"/>
                <a:ea typeface="+mn-ea"/>
                <a:cs typeface="+mn-cs"/>
              </a:rPr>
              <a:t>  </a:t>
            </a:r>
            <a:r>
              <a:rPr lang="he-IL" sz="1200" b="1" kern="1200" dirty="0">
                <a:solidFill>
                  <a:schemeClr val="tx1"/>
                </a:solidFill>
                <a:effectLst/>
                <a:latin typeface="+mn-lt"/>
                <a:ea typeface="+mn-ea"/>
                <a:cs typeface="+mn-cs"/>
              </a:rPr>
              <a:t>ניירות ערך.</a:t>
            </a:r>
            <a:endParaRPr lang="en-US" dirty="0">
              <a:effectLst/>
            </a:endParaRPr>
          </a:p>
          <a:p>
            <a:pPr rtl="1"/>
            <a:r>
              <a:rPr lang="he-IL" sz="1200" kern="1200" dirty="0">
                <a:solidFill>
                  <a:schemeClr val="tx1"/>
                </a:solidFill>
                <a:effectLst/>
                <a:latin typeface="+mn-lt"/>
                <a:ea typeface="+mn-ea"/>
                <a:cs typeface="+mn-cs"/>
              </a:rPr>
              <a:t>תחת שיקול גג זה נכנסים שיקולי הרשות כרגולטור, </a:t>
            </a:r>
            <a:r>
              <a:rPr lang="he-IL" sz="1200" u="sng" kern="1200" dirty="0">
                <a:solidFill>
                  <a:schemeClr val="tx1"/>
                </a:solidFill>
                <a:effectLst/>
                <a:latin typeface="+mn-lt"/>
                <a:ea typeface="+mn-ea"/>
                <a:cs typeface="+mn-cs"/>
              </a:rPr>
              <a:t>סדרי העדיפויות שלה,</a:t>
            </a:r>
            <a:r>
              <a:rPr lang="he-IL" sz="1200" kern="1200" dirty="0">
                <a:solidFill>
                  <a:schemeClr val="tx1"/>
                </a:solidFill>
                <a:effectLst/>
                <a:latin typeface="+mn-lt"/>
                <a:ea typeface="+mn-ea"/>
                <a:cs typeface="+mn-cs"/>
              </a:rPr>
              <a:t> וביניהם הרצון לטפל בתחום מסוים בין כיון שזה תחום שלא נבדק בשנים האחרונות או כיון שזה תחום בו יש ריבוי של הפרות בבחינת "מכת שוק", שצריך להתמודד אתן על אתר. </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נבחנת גם השאלה באיזה הליך תושג בעת הזו אכיפה אפקטיבית יותר</a:t>
            </a:r>
            <a:r>
              <a:rPr lang="he-IL" sz="1200" kern="1200" dirty="0">
                <a:solidFill>
                  <a:schemeClr val="tx1"/>
                </a:solidFill>
                <a:effectLst/>
                <a:latin typeface="+mn-lt"/>
                <a:ea typeface="+mn-ea"/>
                <a:cs typeface="+mn-cs"/>
              </a:rPr>
              <a:t>, האם המקרה מתאים לסנקציות חמורות יותר כגון מאסר או לסנקציות שקיימות רק במישור המנהלי כמו שלילת רישיון או התלית רישיון או פעולות לתיקון ההפרה ומניעת הישנותה כגון עריכת תכנית אכיפה פנימית. האם המקרה דורש אכיפה מהירה שאז הזירה הנכונה להתמודדות היא המישור המנהלי. </a:t>
            </a:r>
            <a:endParaRPr lang="en-US" sz="1200" kern="1200" dirty="0">
              <a:solidFill>
                <a:schemeClr val="tx1"/>
              </a:solidFill>
              <a:effectLst/>
              <a:latin typeface="+mn-lt"/>
              <a:ea typeface="+mn-ea"/>
              <a:cs typeface="+mn-cs"/>
            </a:endParaRPr>
          </a:p>
          <a:p>
            <a:pPr rtl="1"/>
            <a:r>
              <a:rPr lang="he-IL" sz="1200" u="sng" kern="1200" dirty="0">
                <a:solidFill>
                  <a:schemeClr val="tx1"/>
                </a:solidFill>
                <a:effectLst/>
                <a:latin typeface="+mn-lt"/>
                <a:ea typeface="+mn-ea"/>
                <a:cs typeface="+mn-cs"/>
              </a:rPr>
              <a:t>נשקלים שיקולי אכיפה שוויונית</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 כיצד טופלו מקרים דומים בעבר, ואכן כבר הצטברו מספר מקרים של טיפול במישור המנהלי בהפרות מניפולציה על ידי סוחרי יום וכן מספר מקרים של טיפול במקרים נקודתיים של דווח מטעה שנותבו למנהלי, כך שניתן כבר להשוות למקרים קודמים. בשיקול הזה אנו גם שוקלים כיצד טופלו תיקים קודמים כאשר היה המישור הפלילי בלבד האם הושתו בתיקים כאלה עונשי מאסר חמורים או שהם נתפסו כתיקים שבהם מושת עונש קל. זה נותן לנו נקודת </a:t>
            </a:r>
            <a:r>
              <a:rPr lang="he-IL" sz="1200" kern="1200" dirty="0" err="1">
                <a:solidFill>
                  <a:schemeClr val="tx1"/>
                </a:solidFill>
                <a:effectLst/>
                <a:latin typeface="+mn-lt"/>
                <a:ea typeface="+mn-ea"/>
                <a:cs typeface="+mn-cs"/>
              </a:rPr>
              <a:t>התיחסות</a:t>
            </a:r>
            <a:r>
              <a:rPr lang="he-IL" sz="1200" kern="1200" dirty="0">
                <a:solidFill>
                  <a:schemeClr val="tx1"/>
                </a:solidFill>
                <a:effectLst/>
                <a:latin typeface="+mn-lt"/>
                <a:ea typeface="+mn-ea"/>
                <a:cs typeface="+mn-cs"/>
              </a:rPr>
              <a:t> האם התיק מתאים למישור המנהלי או לא.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שיקולים כמו </a:t>
            </a:r>
            <a:r>
              <a:rPr lang="he-IL" sz="1200" u="sng" kern="1200" dirty="0">
                <a:solidFill>
                  <a:schemeClr val="tx1"/>
                </a:solidFill>
                <a:effectLst/>
                <a:latin typeface="+mn-lt"/>
                <a:ea typeface="+mn-ea"/>
                <a:cs typeface="+mn-cs"/>
              </a:rPr>
              <a:t>משך זמן שחלף מבצוע העבירה</a:t>
            </a:r>
            <a:r>
              <a:rPr lang="he-IL" sz="1200" kern="1200" dirty="0">
                <a:solidFill>
                  <a:schemeClr val="tx1"/>
                </a:solidFill>
                <a:effectLst/>
                <a:latin typeface="+mn-lt"/>
                <a:ea typeface="+mn-ea"/>
                <a:cs typeface="+mn-cs"/>
              </a:rPr>
              <a:t>, אם מדובר למשל בעבירה/הפרה שהיא קרובה לתום תקופת </a:t>
            </a:r>
            <a:r>
              <a:rPr lang="he-IL" sz="1200" kern="1200" dirty="0" err="1">
                <a:solidFill>
                  <a:schemeClr val="tx1"/>
                </a:solidFill>
                <a:effectLst/>
                <a:latin typeface="+mn-lt"/>
                <a:ea typeface="+mn-ea"/>
                <a:cs typeface="+mn-cs"/>
              </a:rPr>
              <a:t>ההתישנות</a:t>
            </a:r>
            <a:r>
              <a:rPr lang="he-IL" sz="1200" kern="1200" dirty="0">
                <a:solidFill>
                  <a:schemeClr val="tx1"/>
                </a:solidFill>
                <a:effectLst/>
                <a:latin typeface="+mn-lt"/>
                <a:ea typeface="+mn-ea"/>
                <a:cs typeface="+mn-cs"/>
              </a:rPr>
              <a:t> אזי על פי הפסיקה תהיה לכך השלכה על העונשים שעשויים לקבל בגינה בהליך הפלילי ויתכן כי במקרה כזה יעדיפו לנתב למנהלי; כן נסיבות מקלות מיוחדות של המפר כגון שיתוף פעולה עם הרשות לאחר גילוי העבירה/הפרה, כגון עריכת תכנית אכיפה פנימית שהביאה לגילוי מרצון מצד התאגיד על בצוע ההפרה/עבירה, נסיבות כאלה ככל שהן ידועות בשלב המוקדם של פורום אכיפה עשויות לגרור הקלה במסלול האכיפה כנגד המפרים. ניתן לראות דוגמא לכך בתיק חברת החשמל, בו ניתן משקל רב לכך שהחברה גילתה באופן יזום לרשות את הפרת הדיווח שביצעה ונקטה בפעולות נרחבות לתיקון ההפרה ולמניעת הישנותה על ידי מינוי בודק חיצוני שערך עבודה מקיפה והמליץ על שינוי בנהלי העבודה ונהלי הדיווח של החברה.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9</a:t>
            </a:fld>
            <a:endParaRPr lang="he-IL"/>
          </a:p>
        </p:txBody>
      </p:sp>
    </p:spTree>
    <p:extLst>
      <p:ext uri="{BB962C8B-B14F-4D97-AF65-F5344CB8AC3E}">
        <p14:creationId xmlns:p14="http://schemas.microsoft.com/office/powerpoint/2010/main" val="210070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12</a:t>
            </a:fld>
            <a:endParaRPr lang="he-IL"/>
          </a:p>
        </p:txBody>
      </p:sp>
    </p:spTree>
    <p:extLst>
      <p:ext uri="{BB962C8B-B14F-4D97-AF65-F5344CB8AC3E}">
        <p14:creationId xmlns:p14="http://schemas.microsoft.com/office/powerpoint/2010/main" val="361255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A9FFFDE-6C61-4F53-8A72-B5B9EEC653FA}" type="slidenum">
              <a:rPr lang="he-IL" smtClean="0"/>
              <a:t>13</a:t>
            </a:fld>
            <a:endParaRPr lang="he-IL"/>
          </a:p>
        </p:txBody>
      </p:sp>
    </p:spTree>
    <p:extLst>
      <p:ext uri="{BB962C8B-B14F-4D97-AF65-F5344CB8AC3E}">
        <p14:creationId xmlns:p14="http://schemas.microsoft.com/office/powerpoint/2010/main" val="2162409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he-I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CC4EBEA-CA22-4CBF-9234-1B009D6ACE9F}" type="slidenum">
              <a:rPr lang="he-IL" smtClean="0"/>
              <a:t>‹#›</a:t>
            </a:fld>
            <a:endParaRPr lang="he-I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CC4EBEA-CA22-4CBF-9234-1B009D6ACE9F}" type="slidenum">
              <a:rPr lang="he-IL" smtClean="0"/>
              <a:t>‹#›</a:t>
            </a:fld>
            <a:endParaRPr lang="he-I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CC4EBEA-CA22-4CBF-9234-1B009D6ACE9F}" type="slidenum">
              <a:rPr lang="he-IL" smtClean="0"/>
              <a:t>‹#›</a:t>
            </a:fld>
            <a:endParaRPr lang="he-I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CC4EBEA-CA22-4CBF-9234-1B009D6ACE9F}" type="slidenum">
              <a:rPr lang="he-IL" smtClean="0"/>
              <a:t>‹#›</a:t>
            </a:fld>
            <a:endParaRPr lang="he-IL"/>
          </a:p>
        </p:txBody>
      </p:sp>
      <p:sp>
        <p:nvSpPr>
          <p:cNvPr id="11" name="Title 10"/>
          <p:cNvSpPr>
            <a:spLocks noGrp="1"/>
          </p:cNvSpPr>
          <p:nvPr>
            <p:ph type="title"/>
          </p:nvPr>
        </p:nvSpPr>
        <p:spPr/>
        <p:txBody>
          <a:bodyPr/>
          <a:lstStyle/>
          <a:p>
            <a:r>
              <a:rPr lang="he-IL"/>
              <a:t>לחץ כדי לערוך סגנון כותרת של תבנית בסיס</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CC4EBEA-CA22-4CBF-9234-1B009D6ACE9F}"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CC4EBEA-CA22-4CBF-9234-1B009D6ACE9F}" type="slidenum">
              <a:rPr lang="he-IL" smtClean="0"/>
              <a:t>‹#›</a:t>
            </a:fld>
            <a:endParaRPr lang="he-IL"/>
          </a:p>
        </p:txBody>
      </p:sp>
      <p:sp>
        <p:nvSpPr>
          <p:cNvPr id="12" name="Title 11"/>
          <p:cNvSpPr>
            <a:spLocks noGrp="1"/>
          </p:cNvSpPr>
          <p:nvPr>
            <p:ph type="title"/>
          </p:nvPr>
        </p:nvSpPr>
        <p:spPr/>
        <p:txBody>
          <a:bodyPr/>
          <a:lstStyle>
            <a:lvl1pPr>
              <a:defRPr>
                <a:solidFill>
                  <a:schemeClr val="tx2"/>
                </a:solidFill>
              </a:defRPr>
            </a:lvl1pPr>
          </a:lstStyle>
          <a:p>
            <a:r>
              <a:rPr lang="he-IL"/>
              <a:t>לחץ כדי לערוך סגנון כותרת של תבנית בסיס</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CC4EBEA-CA22-4CBF-9234-1B009D6ACE9F}" type="slidenum">
              <a:rPr lang="he-IL" smtClean="0"/>
              <a:t>‹#›</a:t>
            </a:fld>
            <a:endParaRPr lang="he-I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CC4EBEA-CA22-4CBF-9234-1B009D6ACE9F}" type="slidenum">
              <a:rPr lang="he-IL" smtClean="0"/>
              <a:t>‹#›</a:t>
            </a:fld>
            <a:endParaRPr lang="he-I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CC4EBEA-CA22-4CBF-9234-1B009D6ACE9F}"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CC4EBEA-CA22-4CBF-9234-1B009D6ACE9F}"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he-IL"/>
              <a:t>לחץ כדי לערוך סגנון כותרת של תבנית בסיס</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319FA7A-CF62-4FEB-A255-BBDDBE7337F9}" type="datetimeFigureOut">
              <a:rPr lang="he-IL" smtClean="0"/>
              <a:t>ט"ו/חשון/תשע"ח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CC4EBEA-CA22-4CBF-9234-1B009D6ACE9F}"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duotone>
              <a:schemeClr val="bg2">
                <a:tint val="93000"/>
                <a:shade val="20000"/>
              </a:schemeClr>
              <a:schemeClr val="bg2">
                <a:tint val="90000"/>
                <a:shade val="85000"/>
                <a:satMod val="115000"/>
              </a:schemeClr>
            </a:duotone>
            <a:lum/>
          </a:blip>
          <a:srcRect/>
          <a:tile tx="0" ty="0" sx="60000" sy="6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319FA7A-CF62-4FEB-A255-BBDDBE7337F9}" type="datetimeFigureOut">
              <a:rPr lang="he-IL" smtClean="0"/>
              <a:t>ט"ו/חשון/תשע"ח</a:t>
            </a:fld>
            <a:endParaRPr lang="he-I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he-I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CC4EBEA-CA22-4CBF-9234-1B009D6ACE9F}"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83341" y="1340768"/>
            <a:ext cx="6589059" cy="1440159"/>
          </a:xfrm>
        </p:spPr>
        <p:txBody>
          <a:bodyPr/>
          <a:lstStyle/>
          <a:p>
            <a:r>
              <a:rPr lang="he-IL" sz="4800" dirty="0">
                <a:cs typeface="+mn-cs"/>
              </a:rPr>
              <a:t>מחלקת אכיפה מנהלית</a:t>
            </a:r>
            <a:br>
              <a:rPr lang="he-IL" sz="4800" dirty="0">
                <a:cs typeface="+mn-cs"/>
              </a:rPr>
            </a:br>
            <a:r>
              <a:rPr lang="he-IL" sz="4800" dirty="0">
                <a:cs typeface="+mn-cs"/>
              </a:rPr>
              <a:t>רשות ניירות ערך </a:t>
            </a:r>
          </a:p>
        </p:txBody>
      </p:sp>
      <p:sp>
        <p:nvSpPr>
          <p:cNvPr id="3" name="כותרת משנה 2"/>
          <p:cNvSpPr>
            <a:spLocks noGrp="1"/>
          </p:cNvSpPr>
          <p:nvPr>
            <p:ph type="subTitle" idx="1"/>
          </p:nvPr>
        </p:nvSpPr>
        <p:spPr/>
        <p:txBody>
          <a:bodyPr>
            <a:normAutofit/>
          </a:bodyPr>
          <a:lstStyle/>
          <a:p>
            <a:endParaRPr lang="he-IL" sz="2800" dirty="0">
              <a:cs typeface="+mj-cs"/>
            </a:endParaRPr>
          </a:p>
          <a:p>
            <a:r>
              <a:rPr lang="he-IL" sz="2800" dirty="0"/>
              <a:t>ד"ר אילנה מודעי</a:t>
            </a:r>
          </a:p>
          <a:p>
            <a:r>
              <a:rPr lang="he-IL" sz="2800" dirty="0"/>
              <a:t>נובמבר 2017</a:t>
            </a:r>
            <a:endParaRPr lang="he-IL" dirty="0"/>
          </a:p>
        </p:txBody>
      </p:sp>
    </p:spTree>
    <p:extLst>
      <p:ext uri="{BB962C8B-B14F-4D97-AF65-F5344CB8AC3E}">
        <p14:creationId xmlns:p14="http://schemas.microsoft.com/office/powerpoint/2010/main" val="202582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9176"/>
            <a:ext cx="2679486" cy="4896544"/>
          </a:xfrm>
          <a:prstGeom prst="rect">
            <a:avLst/>
          </a:prstGeom>
        </p:spPr>
      </p:pic>
      <p:sp>
        <p:nvSpPr>
          <p:cNvPr id="2" name="כותרת 1"/>
          <p:cNvSpPr>
            <a:spLocks noGrp="1"/>
          </p:cNvSpPr>
          <p:nvPr>
            <p:ph type="title"/>
          </p:nvPr>
        </p:nvSpPr>
        <p:spPr>
          <a:xfrm>
            <a:off x="772616" y="764704"/>
            <a:ext cx="7543800" cy="1016282"/>
          </a:xfrm>
        </p:spPr>
        <p:txBody>
          <a:bodyPr vert="horz" lIns="91440" tIns="45720" rIns="91440" bIns="45720" rtlCol="0" anchor="ctr">
            <a:noAutofit/>
          </a:bodyPr>
          <a:lstStyle/>
          <a:p>
            <a:r>
              <a:rPr lang="he-IL" b="1" dirty="0">
                <a:solidFill>
                  <a:srgbClr val="464646"/>
                </a:solidFill>
                <a:effectLst>
                  <a:outerShdw blurRad="50800" dist="38100" algn="l" rotWithShape="0">
                    <a:prstClr val="black">
                      <a:alpha val="40000"/>
                    </a:prstClr>
                  </a:outerShdw>
                </a:effectLst>
                <a:cs typeface="David"/>
              </a:rPr>
              <a:t>אכיפה מנהלית במספרים </a:t>
            </a:r>
          </a:p>
        </p:txBody>
      </p:sp>
      <p:sp>
        <p:nvSpPr>
          <p:cNvPr id="11" name="מציין מיקום תוכן 2"/>
          <p:cNvSpPr>
            <a:spLocks noGrp="1"/>
          </p:cNvSpPr>
          <p:nvPr>
            <p:ph idx="1"/>
          </p:nvPr>
        </p:nvSpPr>
        <p:spPr>
          <a:xfrm>
            <a:off x="1001054" y="5229200"/>
            <a:ext cx="8035442" cy="1133375"/>
          </a:xfrm>
        </p:spPr>
        <p:txBody>
          <a:bodyPr vert="horz" lIns="91440" tIns="45720" rIns="91440" bIns="45720" rtlCol="0">
            <a:normAutofit/>
          </a:bodyPr>
          <a:lstStyle/>
          <a:p>
            <a:r>
              <a:rPr lang="he-IL" dirty="0"/>
              <a:t>משך ניהול הליך מלא בוועדה בממוצע – 7.5 חודשים</a:t>
            </a:r>
          </a:p>
          <a:p>
            <a:r>
              <a:rPr lang="he-IL" dirty="0"/>
              <a:t>משך ניהול הליך בהסדר אכיפה בממוצע – 2.5 חודשים</a:t>
            </a:r>
          </a:p>
          <a:p>
            <a:endParaRPr lang="he-IL" dirty="0"/>
          </a:p>
          <a:p>
            <a:endParaRPr lang="he-IL" dirty="0"/>
          </a:p>
        </p:txBody>
      </p:sp>
      <p:sp>
        <p:nvSpPr>
          <p:cNvPr id="6" name="מלבן 5"/>
          <p:cNvSpPr/>
          <p:nvPr/>
        </p:nvSpPr>
        <p:spPr>
          <a:xfrm>
            <a:off x="2267757" y="2219380"/>
            <a:ext cx="6699560" cy="849579"/>
          </a:xfrm>
          <a:prstGeom prst="rect">
            <a:avLst/>
          </a:prstGeom>
        </p:spPr>
        <p:txBody>
          <a:bodyPr vert="horz" lIns="91440" tIns="45720" rIns="91440" bIns="45720" rtlCol="0">
            <a:normAutofit/>
          </a:bodyPr>
          <a:lstStyle/>
          <a:p>
            <a:pPr marL="365760" indent="-365760">
              <a:spcBef>
                <a:spcPct val="20000"/>
              </a:spcBef>
              <a:buClr>
                <a:schemeClr val="accent1"/>
              </a:buClr>
              <a:buFont typeface="Wingdings" pitchFamily="2" charset="2"/>
              <a:buChar char=""/>
            </a:pPr>
            <a:r>
              <a:rPr lang="he-IL" sz="2400" dirty="0">
                <a:solidFill>
                  <a:schemeClr val="tx1">
                    <a:lumMod val="85000"/>
                    <a:lumOff val="15000"/>
                  </a:schemeClr>
                </a:solidFill>
              </a:rPr>
              <a:t>משנת 2012 ועד היום נפתחו הליכים מנהליים בפני הוועדה ב-</a:t>
            </a:r>
          </a:p>
        </p:txBody>
      </p:sp>
      <p:graphicFrame>
        <p:nvGraphicFramePr>
          <p:cNvPr id="8" name="דיאגרמה 7"/>
          <p:cNvGraphicFramePr/>
          <p:nvPr>
            <p:extLst>
              <p:ext uri="{D42A27DB-BD31-4B8C-83A1-F6EECF244321}">
                <p14:modId xmlns:p14="http://schemas.microsoft.com/office/powerpoint/2010/main" val="21046237"/>
              </p:ext>
            </p:extLst>
          </p:nvPr>
        </p:nvGraphicFramePr>
        <p:xfrm>
          <a:off x="3160584" y="3068960"/>
          <a:ext cx="4935956" cy="1778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91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72616" y="692696"/>
            <a:ext cx="7543800" cy="1088068"/>
          </a:xfrm>
        </p:spPr>
        <p:txBody>
          <a:bodyPr vert="horz" lIns="91440" tIns="45720" rIns="91440" bIns="45720" rtlCol="0" anchor="ctr">
            <a:noAutofit/>
          </a:bodyPr>
          <a:lstStyle/>
          <a:p>
            <a:r>
              <a:rPr lang="he-IL" b="1" dirty="0">
                <a:solidFill>
                  <a:srgbClr val="464646"/>
                </a:solidFill>
                <a:effectLst>
                  <a:outerShdw blurRad="50800" dist="38100" algn="l" rotWithShape="0">
                    <a:prstClr val="black">
                      <a:alpha val="40000"/>
                    </a:prstClr>
                  </a:outerShdw>
                </a:effectLst>
                <a:cs typeface="David"/>
              </a:rPr>
              <a:t>אכיפה מנהלית במספרים </a:t>
            </a:r>
          </a:p>
        </p:txBody>
      </p:sp>
      <p:sp>
        <p:nvSpPr>
          <p:cNvPr id="5" name="מלבן 4"/>
          <p:cNvSpPr/>
          <p:nvPr/>
        </p:nvSpPr>
        <p:spPr>
          <a:xfrm>
            <a:off x="2930419" y="5281671"/>
            <a:ext cx="5530013" cy="955641"/>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20000"/>
              </a:spcBef>
              <a:spcAft>
                <a:spcPct val="0"/>
              </a:spcAft>
              <a:buClr>
                <a:srgbClr val="00B0F0"/>
              </a:buClr>
              <a:buSzPct val="85000"/>
            </a:pPr>
            <a:r>
              <a:rPr lang="he-IL" sz="2200" b="1" dirty="0">
                <a:solidFill>
                  <a:srgbClr val="002060"/>
                </a:solidFill>
                <a:latin typeface="David" pitchFamily="34" charset="-79"/>
              </a:rPr>
              <a:t>משנת 2012 ועד היום הוטלו עיצומים בסך כולל של</a:t>
            </a:r>
          </a:p>
          <a:p>
            <a:pPr algn="ctr" fontAlgn="base">
              <a:spcBef>
                <a:spcPct val="20000"/>
              </a:spcBef>
              <a:spcAft>
                <a:spcPct val="0"/>
              </a:spcAft>
              <a:buClr>
                <a:srgbClr val="00B0F0"/>
              </a:buClr>
              <a:buSzPct val="85000"/>
            </a:pPr>
            <a:r>
              <a:rPr lang="he-IL" sz="2200" b="1" dirty="0">
                <a:solidFill>
                  <a:srgbClr val="002060"/>
                </a:solidFill>
                <a:latin typeface="David" pitchFamily="34" charset="-79"/>
              </a:rPr>
              <a:t> כ- 44.7 מיליון ₪  </a:t>
            </a:r>
          </a:p>
        </p:txBody>
      </p:sp>
      <p:sp>
        <p:nvSpPr>
          <p:cNvPr id="10" name="מציין מיקום תוכן 2"/>
          <p:cNvSpPr txBox="1">
            <a:spLocks/>
          </p:cNvSpPr>
          <p:nvPr/>
        </p:nvSpPr>
        <p:spPr>
          <a:xfrm>
            <a:off x="735544" y="2178468"/>
            <a:ext cx="8035442" cy="386436"/>
          </a:xfrm>
          <a:prstGeom prst="rect">
            <a:avLst/>
          </a:prstGeom>
        </p:spPr>
        <p:txBody>
          <a:bodyPr vert="horz" lIns="0" tIns="34290" rIns="0" bIns="34290" rtlCol="0">
            <a:noAutofit/>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SzPct val="75000"/>
              <a:buFont typeface="Wingdings" panose="05000000000000000000" pitchFamily="2" charset="2"/>
              <a:buChar char="Ø"/>
            </a:pPr>
            <a:r>
              <a:rPr lang="he-IL" sz="195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התפלגות תיקים מנהליים שנפתחו עד היום:</a:t>
            </a:r>
          </a:p>
          <a:p>
            <a:pPr algn="just">
              <a:buSzPct val="75000"/>
              <a:buFont typeface="Wingdings" panose="05000000000000000000" pitchFamily="2" charset="2"/>
              <a:buChar char="Ø"/>
            </a:pPr>
            <a:endParaRPr lang="he-IL" sz="195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SzPct val="75000"/>
              <a:buFont typeface="Wingdings" panose="05000000000000000000" pitchFamily="2" charset="2"/>
              <a:buChar char="Ø"/>
            </a:pPr>
            <a:endParaRPr lang="he-IL" sz="195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1" name="טבלה 10"/>
          <p:cNvGraphicFramePr>
            <a:graphicFrameLocks noGrp="1"/>
          </p:cNvGraphicFramePr>
          <p:nvPr>
            <p:extLst>
              <p:ext uri="{D42A27DB-BD31-4B8C-83A1-F6EECF244321}">
                <p14:modId xmlns:p14="http://schemas.microsoft.com/office/powerpoint/2010/main" val="1173915674"/>
              </p:ext>
            </p:extLst>
          </p:nvPr>
        </p:nvGraphicFramePr>
        <p:xfrm>
          <a:off x="2771800" y="2708351"/>
          <a:ext cx="6120679" cy="2160809"/>
        </p:xfrm>
        <a:graphic>
          <a:graphicData uri="http://schemas.openxmlformats.org/drawingml/2006/table">
            <a:tbl>
              <a:tblPr rtl="1" firstRow="1" firstCol="1" bandRow="1">
                <a:tableStyleId>{69CF1AB2-1976-4502-BF36-3FF5EA218861}</a:tableStyleId>
              </a:tblPr>
              <a:tblGrid>
                <a:gridCol w="1556326">
                  <a:extLst>
                    <a:ext uri="{9D8B030D-6E8A-4147-A177-3AD203B41FA5}">
                      <a16:colId xmlns:a16="http://schemas.microsoft.com/office/drawing/2014/main" val="20000"/>
                    </a:ext>
                  </a:extLst>
                </a:gridCol>
                <a:gridCol w="2694145">
                  <a:extLst>
                    <a:ext uri="{9D8B030D-6E8A-4147-A177-3AD203B41FA5}">
                      <a16:colId xmlns:a16="http://schemas.microsoft.com/office/drawing/2014/main" val="20001"/>
                    </a:ext>
                  </a:extLst>
                </a:gridCol>
                <a:gridCol w="1870208">
                  <a:extLst>
                    <a:ext uri="{9D8B030D-6E8A-4147-A177-3AD203B41FA5}">
                      <a16:colId xmlns:a16="http://schemas.microsoft.com/office/drawing/2014/main" val="20002"/>
                    </a:ext>
                  </a:extLst>
                </a:gridCol>
              </a:tblGrid>
              <a:tr h="674959">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הפרות דיווח</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תרמית בניירות ערך </a:t>
                      </a:r>
                    </a:p>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(עסקאות עצמיות</a:t>
                      </a:r>
                      <a:r>
                        <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400" b="0" baseline="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של סוחרי יום</a:t>
                      </a: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שימוש במידע פנים ברשלנות</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extLst>
                  <a:ext uri="{0D108BD9-81ED-4DB2-BD59-A6C34878D82A}">
                    <a16:rowId xmlns:a16="http://schemas.microsoft.com/office/drawing/2014/main" val="10000"/>
                  </a:ext>
                </a:extLst>
              </a:tr>
              <a:tr h="361477">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15</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11</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extLst>
                  <a:ext uri="{0D108BD9-81ED-4DB2-BD59-A6C34878D82A}">
                    <a16:rowId xmlns:a16="http://schemas.microsoft.com/office/drawing/2014/main" val="10001"/>
                  </a:ext>
                </a:extLst>
              </a:tr>
              <a:tr h="784841">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הפרות של חוק הייעוץ / זירת</a:t>
                      </a:r>
                      <a:r>
                        <a:rPr lang="he-IL" sz="1400" b="0" baseline="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מסחר / חוק הקרנות</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מכירת מניות חסומות בבורסה</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lnSpc>
                          <a:spcPct val="115000"/>
                        </a:lnSpc>
                        <a:spcAft>
                          <a:spcPts val="0"/>
                        </a:spcAft>
                      </a:pP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lnSpc>
                          <a:spcPct val="115000"/>
                        </a:lnSpc>
                        <a:spcAft>
                          <a:spcPts val="0"/>
                        </a:spcAft>
                      </a:pP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הצעה/מכירה של ניירות ערך ללא תשקיף</a:t>
                      </a:r>
                      <a:endParaRPr lang="en-US" sz="1400" b="0"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extLst>
                  <a:ext uri="{0D108BD9-81ED-4DB2-BD59-A6C34878D82A}">
                    <a16:rowId xmlns:a16="http://schemas.microsoft.com/office/drawing/2014/main" val="10002"/>
                  </a:ext>
                </a:extLst>
              </a:tr>
              <a:tr h="339532">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4</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he-IL"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1</a:t>
                      </a:r>
                      <a:endParaRPr lang="en-US" sz="1400" b="1" dirty="0">
                        <a:solidFill>
                          <a:schemeClr val="tx1">
                            <a:lumMod val="85000"/>
                            <a:lumOff val="15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1435" marR="51435" marT="0" marB="0"/>
                </a:tc>
                <a:extLst>
                  <a:ext uri="{0D108BD9-81ED-4DB2-BD59-A6C34878D82A}">
                    <a16:rowId xmlns:a16="http://schemas.microsoft.com/office/drawing/2014/main" val="10003"/>
                  </a:ext>
                </a:extLst>
              </a:tr>
            </a:tbl>
          </a:graphicData>
        </a:graphic>
      </p:graphicFrame>
      <p:pic>
        <p:nvPicPr>
          <p:cNvPr id="12" name="תמונה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 y="1944444"/>
            <a:ext cx="2679486" cy="4933219"/>
          </a:xfrm>
          <a:prstGeom prst="rect">
            <a:avLst/>
          </a:prstGeom>
        </p:spPr>
      </p:pic>
    </p:spTree>
    <p:extLst>
      <p:ext uri="{BB962C8B-B14F-4D97-AF65-F5344CB8AC3E}">
        <p14:creationId xmlns:p14="http://schemas.microsoft.com/office/powerpoint/2010/main" val="428827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b="1" dirty="0">
                <a:solidFill>
                  <a:srgbClr val="464646"/>
                </a:solidFill>
                <a:effectLst>
                  <a:outerShdw blurRad="50800" dist="38100" algn="l" rotWithShape="0">
                    <a:prstClr val="black">
                      <a:alpha val="40000"/>
                    </a:prstClr>
                  </a:outerShdw>
                </a:effectLst>
                <a:cs typeface="David"/>
              </a:rPr>
              <a:t>כלים שלובים</a:t>
            </a:r>
            <a:endParaRPr lang="he-IL"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53148"/>
            <a:ext cx="7947025" cy="462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9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he-IL" dirty="0"/>
              <a:t>תודה!</a:t>
            </a:r>
          </a:p>
        </p:txBody>
      </p:sp>
    </p:spTree>
    <p:extLst>
      <p:ext uri="{BB962C8B-B14F-4D97-AF65-F5344CB8AC3E}">
        <p14:creationId xmlns:p14="http://schemas.microsoft.com/office/powerpoint/2010/main" val="5972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858621791"/>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כותרת 2"/>
          <p:cNvSpPr>
            <a:spLocks noGrp="1"/>
          </p:cNvSpPr>
          <p:nvPr>
            <p:ph type="title"/>
          </p:nvPr>
        </p:nvSpPr>
        <p:spPr>
          <a:xfrm>
            <a:off x="323528" y="570156"/>
            <a:ext cx="8496944" cy="1054250"/>
          </a:xfrm>
        </p:spPr>
        <p:txBody>
          <a:bodyPr/>
          <a:lstStyle/>
          <a:p>
            <a:r>
              <a:rPr lang="he-IL" sz="4400" b="1" dirty="0">
                <a:effectLst>
                  <a:outerShdw blurRad="50800" dist="38100" algn="l" rotWithShape="0">
                    <a:prstClr val="black">
                      <a:alpha val="40000"/>
                    </a:prstClr>
                  </a:outerShdw>
                </a:effectLst>
                <a:cs typeface="+mn-cs"/>
              </a:rPr>
              <a:t>"ארגז הכלים" אחרי חוק אכיפה מנהלית</a:t>
            </a:r>
          </a:p>
        </p:txBody>
      </p:sp>
      <p:pic>
        <p:nvPicPr>
          <p:cNvPr id="2" name="תמונה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8388" y="2974295"/>
            <a:ext cx="1610397" cy="1068230"/>
          </a:xfrm>
          <a:prstGeom prst="rect">
            <a:avLst/>
          </a:prstGeom>
        </p:spPr>
      </p:pic>
      <p:pic>
        <p:nvPicPr>
          <p:cNvPr id="5" name="תמונה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9948" y="3366228"/>
            <a:ext cx="1008112" cy="648906"/>
          </a:xfrm>
          <a:prstGeom prst="rect">
            <a:avLst/>
          </a:prstGeom>
        </p:spPr>
      </p:pic>
      <p:pic>
        <p:nvPicPr>
          <p:cNvPr id="6" name="תמונה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7704" y="4797152"/>
            <a:ext cx="1080120" cy="739689"/>
          </a:xfrm>
          <a:prstGeom prst="rect">
            <a:avLst/>
          </a:prstGeom>
        </p:spPr>
      </p:pic>
      <p:pic>
        <p:nvPicPr>
          <p:cNvPr id="7" name="תמונה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224" y="3414942"/>
            <a:ext cx="1061839" cy="593381"/>
          </a:xfrm>
          <a:prstGeom prst="rect">
            <a:avLst/>
          </a:prstGeom>
        </p:spPr>
      </p:pic>
    </p:spTree>
    <p:extLst>
      <p:ext uri="{BB962C8B-B14F-4D97-AF65-F5344CB8AC3E}">
        <p14:creationId xmlns:p14="http://schemas.microsoft.com/office/powerpoint/2010/main" val="137044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611560" y="2248347"/>
            <a:ext cx="8064895" cy="3877815"/>
          </a:xfrm>
        </p:spPr>
        <p:txBody>
          <a:bodyPr>
            <a:normAutofit lnSpcReduction="10000"/>
          </a:bodyPr>
          <a:lstStyle/>
          <a:p>
            <a:pPr marL="45720" indent="0">
              <a:buNone/>
            </a:pPr>
            <a:r>
              <a:rPr lang="he-IL" sz="2600" b="1" dirty="0">
                <a:solidFill>
                  <a:schemeClr val="accent4">
                    <a:lumMod val="75000"/>
                  </a:schemeClr>
                </a:solidFill>
              </a:rPr>
              <a:t>נחיצות הליך האכיפה המנהלי -</a:t>
            </a:r>
          </a:p>
          <a:p>
            <a:pPr marL="388620" indent="-342900">
              <a:buFont typeface="Wingdings" panose="05000000000000000000" pitchFamily="2" charset="2"/>
              <a:buChar char="Ø"/>
            </a:pPr>
            <a:r>
              <a:rPr lang="he-IL" b="1" dirty="0"/>
              <a:t>האכיפה המנהלית היא נתיב ביניים בין טיפול מחמיר לבין גניזת התיק</a:t>
            </a:r>
          </a:p>
          <a:p>
            <a:pPr marL="45720" indent="0">
              <a:buNone/>
            </a:pPr>
            <a:r>
              <a:rPr lang="he-IL" dirty="0"/>
              <a:t>     יצירת נתיב הביניים מאפשרת </a:t>
            </a:r>
            <a:r>
              <a:rPr lang="he-IL" b="1" dirty="0"/>
              <a:t>גמישות באכיפה</a:t>
            </a:r>
          </a:p>
          <a:p>
            <a:pPr marL="45720" indent="0">
              <a:buNone/>
            </a:pPr>
            <a:r>
              <a:rPr lang="he-IL" dirty="0"/>
              <a:t>     (א) </a:t>
            </a:r>
            <a:r>
              <a:rPr lang="he-IL" b="1" dirty="0"/>
              <a:t>מידתיות</a:t>
            </a:r>
            <a:r>
              <a:rPr lang="he-IL" dirty="0"/>
              <a:t> – בניתוב מקרים קלים ובינוניים בחומרתם למנהלי</a:t>
            </a:r>
          </a:p>
          <a:p>
            <a:pPr marL="45720" indent="0">
              <a:buNone/>
            </a:pPr>
            <a:r>
              <a:rPr lang="he-IL" dirty="0"/>
              <a:t>     (ב) </a:t>
            </a:r>
            <a:r>
              <a:rPr lang="he-IL" b="1" dirty="0"/>
              <a:t>הרחבת ההרתעה </a:t>
            </a:r>
            <a:r>
              <a:rPr lang="he-IL" dirty="0"/>
              <a:t>- למקרים קלים שקודם </a:t>
            </a:r>
          </a:p>
          <a:p>
            <a:pPr marL="45720" indent="0">
              <a:buNone/>
            </a:pPr>
            <a:r>
              <a:rPr lang="he-IL" dirty="0"/>
              <a:t>     לכן נגנזו</a:t>
            </a:r>
            <a:endParaRPr lang="he-IL" u="sng" dirty="0"/>
          </a:p>
          <a:p>
            <a:pPr marL="388620" indent="-342900">
              <a:buFont typeface="Wingdings" panose="05000000000000000000" pitchFamily="2" charset="2"/>
              <a:buChar char="Ø"/>
            </a:pPr>
            <a:r>
              <a:rPr lang="he-IL" b="1" dirty="0"/>
              <a:t>האכיפה המנהלית ככלי חלופי להליך הפלילי </a:t>
            </a:r>
          </a:p>
          <a:p>
            <a:pPr marL="45720" indent="0">
              <a:buNone/>
            </a:pPr>
            <a:r>
              <a:rPr lang="he-IL" b="1" dirty="0"/>
              <a:t>     הארוך והמסורבל</a:t>
            </a:r>
          </a:p>
        </p:txBody>
      </p:sp>
      <p:sp>
        <p:nvSpPr>
          <p:cNvPr id="3" name="כותרת 2"/>
          <p:cNvSpPr>
            <a:spLocks noGrp="1"/>
          </p:cNvSpPr>
          <p:nvPr>
            <p:ph type="title"/>
          </p:nvPr>
        </p:nvSpPr>
        <p:spPr/>
        <p:txBody>
          <a:bodyPr/>
          <a:lstStyle/>
          <a:p>
            <a:r>
              <a:rPr lang="he-IL" sz="4400" b="1" dirty="0">
                <a:effectLst>
                  <a:outerShdw blurRad="50800" dist="38100" algn="l" rotWithShape="0">
                    <a:prstClr val="black">
                      <a:alpha val="40000"/>
                    </a:prstClr>
                  </a:outerShdw>
                </a:effectLst>
                <a:cs typeface="+mn-cs"/>
              </a:rPr>
              <a:t>הליך מנהלי מורחב</a:t>
            </a:r>
          </a:p>
        </p:txBody>
      </p:sp>
      <p:pic>
        <p:nvPicPr>
          <p:cNvPr id="4" name="תמונה 3">
            <a:extLst>
              <a:ext uri="{FF2B5EF4-FFF2-40B4-BE49-F238E27FC236}">
                <a16:creationId xmlns:a16="http://schemas.microsoft.com/office/drawing/2014/main" id="{BC965041-D705-4F13-B679-1F947B9AC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509120"/>
            <a:ext cx="2952328" cy="2088232"/>
          </a:xfrm>
          <a:prstGeom prst="rect">
            <a:avLst/>
          </a:prstGeom>
        </p:spPr>
      </p:pic>
    </p:spTree>
    <p:extLst>
      <p:ext uri="{BB962C8B-B14F-4D97-AF65-F5344CB8AC3E}">
        <p14:creationId xmlns:p14="http://schemas.microsoft.com/office/powerpoint/2010/main" val="32681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4000" b="1" dirty="0">
                <a:effectLst>
                  <a:outerShdw blurRad="50800" dist="38100" algn="l" rotWithShape="0">
                    <a:prstClr val="black">
                      <a:alpha val="40000"/>
                    </a:prstClr>
                  </a:outerShdw>
                </a:effectLst>
                <a:cs typeface="+mn-cs"/>
              </a:rPr>
              <a:t>מאפייני הליך האכיפה המנהלי</a:t>
            </a:r>
            <a:endParaRPr lang="he-IL" sz="4000" b="1" dirty="0">
              <a:solidFill>
                <a:srgbClr val="002060"/>
              </a:solidFill>
              <a:effectLst/>
              <a:latin typeface="David" pitchFamily="2" charset="-79"/>
              <a:cs typeface="+mn-cs"/>
            </a:endParaRPr>
          </a:p>
        </p:txBody>
      </p:sp>
      <p:sp>
        <p:nvSpPr>
          <p:cNvPr id="7" name="מציין מיקום תוכן 2"/>
          <p:cNvSpPr>
            <a:spLocks noGrp="1"/>
          </p:cNvSpPr>
          <p:nvPr>
            <p:ph sz="quarter" idx="1"/>
          </p:nvPr>
        </p:nvSpPr>
        <p:spPr>
          <a:xfrm>
            <a:off x="102125" y="2348880"/>
            <a:ext cx="8928992" cy="3888432"/>
          </a:xfrm>
        </p:spPr>
        <p:txBody>
          <a:bodyPr>
            <a:normAutofit/>
          </a:bodyPr>
          <a:lstStyle/>
          <a:p>
            <a:pPr marL="0" lvl="2" indent="0">
              <a:buClr>
                <a:schemeClr val="hlink"/>
              </a:buClr>
              <a:buSzPct val="80000"/>
              <a:buNone/>
              <a:defRPr/>
            </a:pPr>
            <a:r>
              <a:rPr lang="he-IL" sz="2400" b="1" dirty="0">
                <a:latin typeface="David" pitchFamily="34" charset="-79"/>
                <a:cs typeface="David" pitchFamily="34" charset="-79"/>
              </a:rPr>
              <a:t>      </a:t>
            </a:r>
            <a:r>
              <a:rPr lang="he-IL" sz="2400" b="1" dirty="0">
                <a:solidFill>
                  <a:schemeClr val="accent1"/>
                </a:solidFill>
                <a:latin typeface="David" pitchFamily="34" charset="-79"/>
                <a:cs typeface="David" pitchFamily="34" charset="-79"/>
              </a:rPr>
              <a:t>ההפרות המנהליות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הפרות מקבילות לעבירות הפליליות </a:t>
            </a:r>
            <a:r>
              <a:rPr lang="he-IL" sz="2200" dirty="0">
                <a:latin typeface="David" pitchFamily="34" charset="-79"/>
                <a:cs typeface="David" pitchFamily="34" charset="-79"/>
              </a:rPr>
              <a:t>(פרט לשתי הפרות מיוחדות – הטעיית הרשות ואחריות פיקוחית) – ר' פרק 4 לחוק ניירות ערך והתוספת השביעית לחוק</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יסוד נפשי של רשלנות לעומת מחשבה פלילית בעבירות הפליליות</a:t>
            </a:r>
          </a:p>
          <a:p>
            <a:pPr marL="0" lvl="2" indent="0">
              <a:buClr>
                <a:schemeClr val="hlink"/>
              </a:buClr>
              <a:buSzPct val="80000"/>
              <a:buNone/>
              <a:defRPr/>
            </a:pPr>
            <a:r>
              <a:rPr lang="he-IL" sz="2400" b="1" dirty="0">
                <a:latin typeface="David" pitchFamily="34" charset="-79"/>
                <a:cs typeface="David" pitchFamily="34" charset="-79"/>
              </a:rPr>
              <a:t>     </a:t>
            </a:r>
            <a:r>
              <a:rPr lang="he-IL" sz="2400" b="1" dirty="0">
                <a:solidFill>
                  <a:schemeClr val="accent1"/>
                </a:solidFill>
                <a:latin typeface="David" pitchFamily="34" charset="-79"/>
                <a:cs typeface="David" pitchFamily="34" charset="-79"/>
              </a:rPr>
              <a:t>הגוף המחליט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הטלת הסנקציות  על ידי וועדת אכיפה שרוב חבריה ממונים על ידי שר המשפטים. שני יושבי ראש וועדה ממונים על ידי יו"ר הרשות.</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הוועדה מקבלת החלטותיה ברוב קולות               </a:t>
            </a:r>
          </a:p>
          <a:p>
            <a:pPr>
              <a:defRPr/>
            </a:pPr>
            <a:endParaRPr lang="he-IL" sz="2400" dirty="0"/>
          </a:p>
        </p:txBody>
      </p:sp>
      <p:pic>
        <p:nvPicPr>
          <p:cNvPr id="4" name="תמונה 3">
            <a:extLst>
              <a:ext uri="{FF2B5EF4-FFF2-40B4-BE49-F238E27FC236}">
                <a16:creationId xmlns:a16="http://schemas.microsoft.com/office/drawing/2014/main" id="{1CD925A1-373B-493D-8971-01FD8EC61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301208"/>
            <a:ext cx="2736304" cy="1418265"/>
          </a:xfrm>
          <a:prstGeom prst="rect">
            <a:avLst/>
          </a:prstGeom>
        </p:spPr>
      </p:pic>
    </p:spTree>
    <p:extLst>
      <p:ext uri="{BB962C8B-B14F-4D97-AF65-F5344CB8AC3E}">
        <p14:creationId xmlns:p14="http://schemas.microsoft.com/office/powerpoint/2010/main" val="10218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699247" y="2248347"/>
            <a:ext cx="7745505" cy="4132981"/>
          </a:xfrm>
        </p:spPr>
        <p:txBody>
          <a:bodyPr>
            <a:normAutofit fontScale="32500" lnSpcReduction="20000"/>
          </a:bodyPr>
          <a:lstStyle/>
          <a:p>
            <a:pPr>
              <a:buClr>
                <a:schemeClr val="accent1">
                  <a:lumMod val="75000"/>
                </a:schemeClr>
              </a:buClr>
            </a:pPr>
            <a:r>
              <a:rPr lang="he-IL" sz="7400" b="1" dirty="0">
                <a:solidFill>
                  <a:schemeClr val="tx2">
                    <a:lumMod val="75000"/>
                  </a:schemeClr>
                </a:solidFill>
              </a:rPr>
              <a:t>בירור מנהלי מרוכך ביחס לחקירה פלילית</a:t>
            </a:r>
          </a:p>
          <a:p>
            <a:pPr>
              <a:buClr>
                <a:schemeClr val="accent1">
                  <a:lumMod val="75000"/>
                </a:schemeClr>
              </a:buClr>
            </a:pPr>
            <a:endParaRPr lang="he-IL" sz="6000" b="1" dirty="0">
              <a:solidFill>
                <a:schemeClr val="tx2">
                  <a:lumMod val="75000"/>
                </a:schemeClr>
              </a:solidFill>
            </a:endParaRPr>
          </a:p>
          <a:p>
            <a:pPr>
              <a:buClr>
                <a:schemeClr val="accent1">
                  <a:lumMod val="75000"/>
                </a:schemeClr>
              </a:buClr>
            </a:pPr>
            <a:r>
              <a:rPr lang="he-IL" sz="7400" b="1" dirty="0">
                <a:solidFill>
                  <a:schemeClr val="tx2">
                    <a:lumMod val="75000"/>
                  </a:schemeClr>
                </a:solidFill>
              </a:rPr>
              <a:t>לא ניתן להסיט תיק מנהלי למסלול הפלילי </a:t>
            </a:r>
          </a:p>
          <a:p>
            <a:pPr>
              <a:buClr>
                <a:schemeClr val="accent1">
                  <a:lumMod val="75000"/>
                </a:schemeClr>
              </a:buClr>
            </a:pPr>
            <a:endParaRPr lang="he-IL" sz="6000" b="1" dirty="0">
              <a:solidFill>
                <a:schemeClr val="tx2">
                  <a:lumMod val="75000"/>
                </a:schemeClr>
              </a:solidFill>
            </a:endParaRPr>
          </a:p>
          <a:p>
            <a:pPr>
              <a:buClr>
                <a:schemeClr val="accent1">
                  <a:lumMod val="75000"/>
                </a:schemeClr>
              </a:buClr>
            </a:pPr>
            <a:r>
              <a:rPr lang="he-IL" sz="7400" b="1" dirty="0">
                <a:solidFill>
                  <a:schemeClr val="tx2">
                    <a:lumMod val="75000"/>
                  </a:schemeClr>
                </a:solidFill>
              </a:rPr>
              <a:t>הליך המבוסס בעיקרו על הגשת מסמכים/תצהירים; שמיעת עדים בעל פה רק במקרים נדירים ("נסיבות מיוחדות"). </a:t>
            </a:r>
          </a:p>
          <a:p>
            <a:pPr>
              <a:buClr>
                <a:schemeClr val="accent1">
                  <a:lumMod val="75000"/>
                </a:schemeClr>
              </a:buClr>
            </a:pPr>
            <a:endParaRPr lang="he-IL" sz="6000" b="1" dirty="0">
              <a:solidFill>
                <a:schemeClr val="tx2">
                  <a:lumMod val="75000"/>
                </a:schemeClr>
              </a:solidFill>
            </a:endParaRPr>
          </a:p>
          <a:p>
            <a:r>
              <a:rPr lang="he-IL" sz="7400" b="1" dirty="0">
                <a:solidFill>
                  <a:schemeClr val="tx2">
                    <a:lumMod val="75000"/>
                  </a:schemeClr>
                </a:solidFill>
              </a:rPr>
              <a:t>אי כבילות לדיני הראיות – עדויות שמועה, עדויות בכתב חלף עדויות בע"פ</a:t>
            </a:r>
          </a:p>
          <a:p>
            <a:endParaRPr lang="he-IL" sz="6000" b="1" dirty="0">
              <a:solidFill>
                <a:schemeClr val="tx2">
                  <a:lumMod val="75000"/>
                </a:schemeClr>
              </a:solidFill>
            </a:endParaRPr>
          </a:p>
          <a:p>
            <a:r>
              <a:rPr lang="he-IL" sz="7400" b="1" dirty="0">
                <a:solidFill>
                  <a:schemeClr val="tx2">
                    <a:lumMod val="75000"/>
                  </a:schemeClr>
                </a:solidFill>
              </a:rPr>
              <a:t>נטל ההוכחה הינו הטית מאזן ההסתברויות </a:t>
            </a:r>
            <a:r>
              <a:rPr lang="he-IL" sz="7400" dirty="0"/>
              <a:t>(הש' רונן בהחלטת הביניים בעניין אפריקה)</a:t>
            </a:r>
            <a:r>
              <a:rPr lang="he-IL" sz="7400" b="1" dirty="0"/>
              <a:t>.</a:t>
            </a:r>
          </a:p>
          <a:p>
            <a:endParaRPr lang="he-IL" dirty="0"/>
          </a:p>
          <a:p>
            <a:endParaRPr lang="he-IL" b="1" dirty="0">
              <a:solidFill>
                <a:schemeClr val="tx2">
                  <a:lumMod val="75000"/>
                </a:schemeClr>
              </a:solidFill>
            </a:endParaRPr>
          </a:p>
          <a:p>
            <a:endParaRPr lang="he-IL" b="1" dirty="0">
              <a:solidFill>
                <a:schemeClr val="tx2">
                  <a:lumMod val="75000"/>
                </a:schemeClr>
              </a:solidFill>
            </a:endParaRPr>
          </a:p>
        </p:txBody>
      </p:sp>
      <p:sp>
        <p:nvSpPr>
          <p:cNvPr id="3" name="כותרת 2"/>
          <p:cNvSpPr>
            <a:spLocks noGrp="1"/>
          </p:cNvSpPr>
          <p:nvPr>
            <p:ph type="title"/>
          </p:nvPr>
        </p:nvSpPr>
        <p:spPr/>
        <p:txBody>
          <a:bodyPr/>
          <a:lstStyle/>
          <a:p>
            <a:r>
              <a:rPr lang="he-IL" sz="4400" b="1" dirty="0">
                <a:effectLst>
                  <a:outerShdw blurRad="50800" dist="38100" algn="l" rotWithShape="0">
                    <a:prstClr val="black">
                      <a:alpha val="40000"/>
                    </a:prstClr>
                  </a:outerShdw>
                </a:effectLst>
                <a:cs typeface="+mn-cs"/>
              </a:rPr>
              <a:t>מאפייני הליך האכיפה המנהלי</a:t>
            </a:r>
            <a:endParaRPr lang="he-IL" sz="4400" dirty="0">
              <a:cs typeface="+mn-cs"/>
            </a:endParaRPr>
          </a:p>
        </p:txBody>
      </p:sp>
    </p:spTree>
    <p:extLst>
      <p:ext uri="{BB962C8B-B14F-4D97-AF65-F5344CB8AC3E}">
        <p14:creationId xmlns:p14="http://schemas.microsoft.com/office/powerpoint/2010/main" val="115615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92500" lnSpcReduction="20000"/>
          </a:bodyPr>
          <a:lstStyle/>
          <a:p>
            <a:r>
              <a:rPr lang="he-IL" sz="2600" b="1" dirty="0">
                <a:solidFill>
                  <a:schemeClr val="tx2">
                    <a:lumMod val="75000"/>
                  </a:schemeClr>
                </a:solidFill>
              </a:rPr>
              <a:t>זכות טיעון למפר בכתב ובעל פה</a:t>
            </a:r>
          </a:p>
          <a:p>
            <a:endParaRPr lang="he-IL" b="1" dirty="0">
              <a:solidFill>
                <a:schemeClr val="tx2">
                  <a:lumMod val="75000"/>
                </a:schemeClr>
              </a:solidFill>
            </a:endParaRPr>
          </a:p>
          <a:p>
            <a:r>
              <a:rPr lang="he-IL" sz="2600" b="1" dirty="0">
                <a:solidFill>
                  <a:schemeClr val="tx2">
                    <a:lumMod val="75000"/>
                  </a:schemeClr>
                </a:solidFill>
              </a:rPr>
              <a:t>יו"ר המותב מנהל את הדיון; הוועדה קבעה סדרי דין לעבודתה</a:t>
            </a:r>
          </a:p>
          <a:p>
            <a:pPr marL="0" indent="0">
              <a:buNone/>
            </a:pPr>
            <a:endParaRPr lang="he-IL" b="1" dirty="0">
              <a:solidFill>
                <a:schemeClr val="tx2">
                  <a:lumMod val="75000"/>
                </a:schemeClr>
              </a:solidFill>
            </a:endParaRPr>
          </a:p>
          <a:p>
            <a:r>
              <a:rPr lang="he-IL" sz="2600" b="1" dirty="0">
                <a:solidFill>
                  <a:schemeClr val="tx2">
                    <a:lumMod val="75000"/>
                  </a:schemeClr>
                </a:solidFill>
              </a:rPr>
              <a:t>פומביות החלטות המותב</a:t>
            </a:r>
          </a:p>
          <a:p>
            <a:pPr marL="0" indent="0">
              <a:buNone/>
            </a:pPr>
            <a:endParaRPr lang="he-IL" b="1" dirty="0">
              <a:solidFill>
                <a:schemeClr val="tx2">
                  <a:lumMod val="75000"/>
                </a:schemeClr>
              </a:solidFill>
            </a:endParaRPr>
          </a:p>
          <a:p>
            <a:r>
              <a:rPr lang="he-IL" sz="2600" b="1" dirty="0">
                <a:solidFill>
                  <a:schemeClr val="tx2">
                    <a:lumMod val="75000"/>
                  </a:schemeClr>
                </a:solidFill>
              </a:rPr>
              <a:t>תקיפת החלטת המותב – עתירה מנהלית ייחודית, למחלקה הכלכלית בבית המשפט המחוזי בתל אביב </a:t>
            </a:r>
            <a:endParaRPr lang="he-IL" sz="2600" dirty="0">
              <a:solidFill>
                <a:schemeClr val="tx2">
                  <a:lumMod val="75000"/>
                </a:schemeClr>
              </a:solidFill>
            </a:endParaRPr>
          </a:p>
          <a:p>
            <a:pPr marL="411480" lvl="1" indent="0">
              <a:buNone/>
            </a:pPr>
            <a:r>
              <a:rPr lang="he-IL" dirty="0">
                <a:solidFill>
                  <a:schemeClr val="tx2">
                    <a:lumMod val="75000"/>
                  </a:schemeClr>
                </a:solidFill>
              </a:rPr>
              <a:t>החלטת הביניים בעניין אפריקה - </a:t>
            </a:r>
            <a:r>
              <a:rPr lang="he-IL" dirty="0"/>
              <a:t>העתירה ככל העתירות, </a:t>
            </a:r>
          </a:p>
          <a:p>
            <a:pPr marL="411480" lvl="1" indent="0">
              <a:buNone/>
            </a:pPr>
            <a:r>
              <a:rPr lang="he-IL" dirty="0"/>
              <a:t>אי התערבות בממצאים עובדתיים, התערבות  בשאלות </a:t>
            </a:r>
          </a:p>
          <a:p>
            <a:pPr marL="411480" lvl="1" indent="0">
              <a:buNone/>
            </a:pPr>
            <a:r>
              <a:rPr lang="he-IL" dirty="0"/>
              <a:t>משפטיות תוך הנחת חזקת תקינות פעולת הוועדה</a:t>
            </a:r>
          </a:p>
          <a:p>
            <a:endParaRPr lang="he-IL" b="1" dirty="0">
              <a:solidFill>
                <a:schemeClr val="tx2">
                  <a:lumMod val="75000"/>
                </a:schemeClr>
              </a:solidFill>
            </a:endParaRPr>
          </a:p>
          <a:p>
            <a:endParaRPr lang="he-IL" b="1" dirty="0">
              <a:solidFill>
                <a:schemeClr val="tx2">
                  <a:lumMod val="75000"/>
                </a:schemeClr>
              </a:solidFill>
            </a:endParaRPr>
          </a:p>
          <a:p>
            <a:endParaRPr lang="he-IL" b="1" dirty="0">
              <a:solidFill>
                <a:schemeClr val="tx2">
                  <a:lumMod val="75000"/>
                </a:schemeClr>
              </a:solidFill>
            </a:endParaRPr>
          </a:p>
        </p:txBody>
      </p:sp>
      <p:sp>
        <p:nvSpPr>
          <p:cNvPr id="3" name="כותרת 2"/>
          <p:cNvSpPr>
            <a:spLocks noGrp="1"/>
          </p:cNvSpPr>
          <p:nvPr>
            <p:ph type="title"/>
          </p:nvPr>
        </p:nvSpPr>
        <p:spPr/>
        <p:txBody>
          <a:bodyPr/>
          <a:lstStyle/>
          <a:p>
            <a:r>
              <a:rPr lang="he-IL" sz="4400" b="1" dirty="0">
                <a:solidFill>
                  <a:srgbClr val="464646"/>
                </a:solidFill>
                <a:effectLst>
                  <a:outerShdw blurRad="50800" dist="38100" algn="l" rotWithShape="0">
                    <a:prstClr val="black">
                      <a:alpha val="40000"/>
                    </a:prstClr>
                  </a:outerShdw>
                </a:effectLst>
                <a:cs typeface="David"/>
              </a:rPr>
              <a:t>מאפייני הליך האכיפה המנהלי</a:t>
            </a:r>
            <a:endParaRPr lang="he-IL" sz="4400" dirty="0"/>
          </a:p>
        </p:txBody>
      </p:sp>
      <p:pic>
        <p:nvPicPr>
          <p:cNvPr id="4" name="תמונה 3">
            <a:extLst>
              <a:ext uri="{FF2B5EF4-FFF2-40B4-BE49-F238E27FC236}">
                <a16:creationId xmlns:a16="http://schemas.microsoft.com/office/drawing/2014/main" id="{49B6B7CB-DB65-4054-961A-270A384DF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5132096"/>
            <a:ext cx="1961545" cy="1635787"/>
          </a:xfrm>
          <a:prstGeom prst="rect">
            <a:avLst/>
          </a:prstGeom>
        </p:spPr>
      </p:pic>
    </p:spTree>
    <p:extLst>
      <p:ext uri="{BB962C8B-B14F-4D97-AF65-F5344CB8AC3E}">
        <p14:creationId xmlns:p14="http://schemas.microsoft.com/office/powerpoint/2010/main" val="341570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4000" b="1" dirty="0">
                <a:effectLst>
                  <a:outerShdw blurRad="50800" dist="38100" algn="l" rotWithShape="0">
                    <a:prstClr val="black">
                      <a:alpha val="40000"/>
                    </a:prstClr>
                  </a:outerShdw>
                </a:effectLst>
                <a:cs typeface="+mn-cs"/>
              </a:rPr>
              <a:t>מאפייני הליך האכיפה המנהלי</a:t>
            </a:r>
            <a:endParaRPr lang="he-IL" sz="4000" b="1" dirty="0">
              <a:solidFill>
                <a:srgbClr val="002060"/>
              </a:solidFill>
              <a:effectLst/>
              <a:latin typeface="David" pitchFamily="2" charset="-79"/>
              <a:cs typeface="+mn-cs"/>
            </a:endParaRPr>
          </a:p>
        </p:txBody>
      </p:sp>
      <p:sp>
        <p:nvSpPr>
          <p:cNvPr id="7" name="מציין מיקום תוכן 2"/>
          <p:cNvSpPr>
            <a:spLocks noGrp="1"/>
          </p:cNvSpPr>
          <p:nvPr>
            <p:ph sz="quarter" idx="1"/>
          </p:nvPr>
        </p:nvSpPr>
        <p:spPr>
          <a:xfrm>
            <a:off x="102125" y="2348880"/>
            <a:ext cx="8928992" cy="3888432"/>
          </a:xfrm>
        </p:spPr>
        <p:txBody>
          <a:bodyPr>
            <a:normAutofit/>
          </a:bodyPr>
          <a:lstStyle/>
          <a:p>
            <a:pPr marL="0" lvl="2" indent="0">
              <a:buClr>
                <a:schemeClr val="hlink"/>
              </a:buClr>
              <a:buSzPct val="80000"/>
              <a:buNone/>
              <a:defRPr/>
            </a:pPr>
            <a:r>
              <a:rPr lang="he-IL" sz="2400" b="1" dirty="0">
                <a:latin typeface="David" pitchFamily="34" charset="-79"/>
                <a:cs typeface="David" pitchFamily="34" charset="-79"/>
              </a:rPr>
              <a:t>     </a:t>
            </a:r>
            <a:r>
              <a:rPr lang="he-IL" sz="2400" b="1" dirty="0">
                <a:solidFill>
                  <a:schemeClr val="accent1"/>
                </a:solidFill>
                <a:latin typeface="David" pitchFamily="34" charset="-79"/>
                <a:cs typeface="David" pitchFamily="34" charset="-79"/>
              </a:rPr>
              <a:t>הסנקציות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עיצום כספי לחברה – עד 5 מיליון ₪ להפרה; ליחיד – עד 1 מיליון ₪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אמצעי למניעת הישנות ההפרה (מינוי מפקח; תכנית אכיפה פנימית)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מניעת כהונת נושא משרה </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 בטול או התלית רישיון או אישור למנהל קרן</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פיצוי לנפגעי הפרה</a:t>
            </a:r>
          </a:p>
          <a:p>
            <a:pPr marL="342900" lvl="2" indent="-342900">
              <a:buClr>
                <a:schemeClr val="hlink"/>
              </a:buClr>
              <a:buSzPct val="80000"/>
              <a:buFont typeface="Wingdings" pitchFamily="2" charset="2"/>
              <a:buChar char="Ø"/>
              <a:defRPr/>
            </a:pPr>
            <a:r>
              <a:rPr lang="he-IL" sz="2400" b="1" dirty="0">
                <a:latin typeface="David" pitchFamily="34" charset="-79"/>
                <a:cs typeface="David" pitchFamily="34" charset="-79"/>
              </a:rPr>
              <a:t>כל האמצעים ניתן להטילם על תנאי			</a:t>
            </a:r>
          </a:p>
          <a:p>
            <a:pPr>
              <a:defRPr/>
            </a:pPr>
            <a:endParaRPr lang="he-IL" sz="2400" dirty="0"/>
          </a:p>
        </p:txBody>
      </p:sp>
      <p:pic>
        <p:nvPicPr>
          <p:cNvPr id="4" name="Picture 2">
            <a:extLst>
              <a:ext uri="{FF2B5EF4-FFF2-40B4-BE49-F238E27FC236}">
                <a16:creationId xmlns:a16="http://schemas.microsoft.com/office/drawing/2014/main" id="{6FD4EAB8-D76B-4CAC-8EDB-676747379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66" y="4869160"/>
            <a:ext cx="2138742" cy="146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7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vert="horz" lIns="91440" tIns="45720" rIns="91440" bIns="45720" rtlCol="0" anchor="ctr">
            <a:noAutofit/>
          </a:bodyPr>
          <a:lstStyle/>
          <a:p>
            <a:r>
              <a:rPr lang="he-IL" sz="4800" b="1" dirty="0">
                <a:solidFill>
                  <a:srgbClr val="464646"/>
                </a:solidFill>
                <a:effectLst>
                  <a:outerShdw blurRad="50800" dist="38100" algn="l" rotWithShape="0">
                    <a:prstClr val="black">
                      <a:alpha val="40000"/>
                    </a:prstClr>
                  </a:outerShdw>
                </a:effectLst>
                <a:cs typeface="David"/>
              </a:rPr>
              <a:t>תפקידי מחלקת אכיפה מנהלית</a:t>
            </a:r>
          </a:p>
        </p:txBody>
      </p:sp>
      <p:sp>
        <p:nvSpPr>
          <p:cNvPr id="4" name="מציין מיקום תוכן 5"/>
          <p:cNvSpPr txBox="1">
            <a:spLocks noGrp="1"/>
          </p:cNvSpPr>
          <p:nvPr>
            <p:ph idx="1"/>
          </p:nvPr>
        </p:nvSpPr>
        <p:spPr>
          <a:prstGeom prst="rect">
            <a:avLst/>
          </a:prstGeom>
        </p:spPr>
        <p:txBody>
          <a:bodyPr vert="horz">
            <a:normAutofit/>
          </a:bodyPr>
          <a:lstStyle>
            <a:defPPr>
              <a:defRPr lang="en-US"/>
            </a:defPPr>
            <a:lvl1pPr marL="457200" indent="-457200" algn="just" rtl="1" eaLnBrk="0" latinLnBrk="0" hangingPunct="0">
              <a:spcBef>
                <a:spcPts val="1200"/>
              </a:spcBef>
              <a:spcAft>
                <a:spcPts val="1200"/>
              </a:spcAft>
              <a:buClr>
                <a:srgbClr val="FF33CC"/>
              </a:buClr>
              <a:buSzPct val="110000"/>
              <a:buFont typeface="Wingdings 2"/>
              <a:buChar char=""/>
              <a:defRPr kumimoji="0" sz="2800" b="1" u="none" cap="all">
                <a:ln/>
                <a:solidFill>
                  <a:schemeClr val="accent1"/>
                </a:solidFill>
                <a:effectLst/>
                <a:latin typeface="Guttman-Soncino" pitchFamily="2" charset="-79"/>
                <a:cs typeface="David" pitchFamily="2" charset="-79"/>
              </a:defRPr>
            </a:lvl1pPr>
            <a:lvl2pPr marL="640080" indent="-246888" algn="r" rtl="1" eaLnBrk="1" latinLnBrk="0" hangingPunct="1">
              <a:spcBef>
                <a:spcPct val="20000"/>
              </a:spcBef>
              <a:buClr>
                <a:schemeClr val="accent1"/>
              </a:buClr>
              <a:buSzPct val="85000"/>
              <a:buFont typeface="Wingdings 2"/>
              <a:buChar char=""/>
              <a:defRPr kumimoji="0" sz="2400">
                <a:latin typeface="+mn-lt"/>
                <a:cs typeface="+mn-cs"/>
              </a:defRPr>
            </a:lvl2pPr>
            <a:lvl3pPr indent="-246888" algn="r" rtl="1" eaLnBrk="1" latinLnBrk="0" hangingPunct="1">
              <a:spcBef>
                <a:spcPct val="20000"/>
              </a:spcBef>
              <a:buClr>
                <a:schemeClr val="accent2"/>
              </a:buClr>
              <a:buSzPct val="70000"/>
              <a:buFont typeface="Wingdings 2"/>
              <a:buChar char=""/>
              <a:defRPr kumimoji="0" sz="2100">
                <a:latin typeface="+mn-lt"/>
                <a:cs typeface="+mn-cs"/>
              </a:defRPr>
            </a:lvl3pPr>
            <a:lvl4pPr marL="1188720" indent="-210312" algn="r" rtl="1" eaLnBrk="1" latinLnBrk="0" hangingPunct="1">
              <a:spcBef>
                <a:spcPct val="20000"/>
              </a:spcBef>
              <a:buClr>
                <a:schemeClr val="accent3"/>
              </a:buClr>
              <a:buSzPct val="65000"/>
              <a:buFont typeface="Wingdings 2"/>
              <a:buChar char=""/>
              <a:defRPr kumimoji="0" sz="2000">
                <a:latin typeface="+mn-lt"/>
                <a:cs typeface="+mn-cs"/>
              </a:defRPr>
            </a:lvl4pPr>
            <a:lvl5pPr marL="1463040" indent="-210312" algn="r" rtl="1" eaLnBrk="1" latinLnBrk="0" hangingPunct="1">
              <a:spcBef>
                <a:spcPct val="20000"/>
              </a:spcBef>
              <a:buClr>
                <a:schemeClr val="accent4"/>
              </a:buClr>
              <a:buSzPct val="65000"/>
              <a:buFont typeface="Wingdings 2"/>
              <a:buChar char=""/>
              <a:defRPr kumimoji="0" sz="2000">
                <a:latin typeface="+mn-lt"/>
                <a:cs typeface="+mn-cs"/>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pPr marL="365760" indent="-365760" algn="r" eaLnBrk="1" hangingPunct="1">
              <a:spcBef>
                <a:spcPct val="20000"/>
              </a:spcBef>
              <a:buClr>
                <a:schemeClr val="accent1"/>
              </a:buClr>
              <a:buFont typeface="Wingdings" pitchFamily="2" charset="2"/>
              <a:buChar char=""/>
            </a:pPr>
            <a:r>
              <a:rPr lang="he-IL" dirty="0">
                <a:solidFill>
                  <a:schemeClr val="tx2">
                    <a:lumMod val="75000"/>
                  </a:schemeClr>
                </a:solidFill>
                <a:latin typeface="+mn-lt"/>
                <a:cs typeface="+mn-cs"/>
              </a:rPr>
              <a:t>הכנת כתבי טענות וניהול ההליך המנהלי בפני הוועדה המנהלית.</a:t>
            </a:r>
          </a:p>
          <a:p>
            <a:pPr marL="365760" indent="-365760" algn="r" eaLnBrk="1" hangingPunct="1">
              <a:spcBef>
                <a:spcPct val="20000"/>
              </a:spcBef>
              <a:buClr>
                <a:schemeClr val="accent1"/>
              </a:buClr>
              <a:buFont typeface="Wingdings" pitchFamily="2" charset="2"/>
              <a:buChar char=""/>
            </a:pPr>
            <a:r>
              <a:rPr lang="he-IL" dirty="0">
                <a:solidFill>
                  <a:schemeClr val="tx2">
                    <a:lumMod val="75000"/>
                  </a:schemeClr>
                </a:solidFill>
                <a:latin typeface="+mn-lt"/>
                <a:cs typeface="+mn-cs"/>
              </a:rPr>
              <a:t>ניהול מו"מ להסדרי אכיפה ועיצובם.</a:t>
            </a:r>
          </a:p>
          <a:p>
            <a:pPr marL="365760" indent="-365760" algn="r" eaLnBrk="1" hangingPunct="1">
              <a:spcBef>
                <a:spcPct val="20000"/>
              </a:spcBef>
              <a:buClr>
                <a:schemeClr val="accent1"/>
              </a:buClr>
              <a:buFont typeface="Wingdings" pitchFamily="2" charset="2"/>
              <a:buChar char=""/>
            </a:pPr>
            <a:r>
              <a:rPr lang="he-IL" dirty="0">
                <a:solidFill>
                  <a:schemeClr val="tx2">
                    <a:lumMod val="75000"/>
                  </a:schemeClr>
                </a:solidFill>
                <a:latin typeface="+mn-lt"/>
                <a:cs typeface="+mn-cs"/>
              </a:rPr>
              <a:t>ריכוז הליך העיצום הכספי הפשוט.</a:t>
            </a:r>
          </a:p>
          <a:p>
            <a:pPr marL="365760" indent="-365760" algn="r" eaLnBrk="1" hangingPunct="1">
              <a:spcBef>
                <a:spcPct val="20000"/>
              </a:spcBef>
              <a:buClr>
                <a:schemeClr val="accent1"/>
              </a:buClr>
              <a:buFont typeface="Wingdings" pitchFamily="2" charset="2"/>
              <a:buChar char=""/>
            </a:pPr>
            <a:r>
              <a:rPr lang="he-IL" dirty="0">
                <a:solidFill>
                  <a:schemeClr val="tx2">
                    <a:lumMod val="75000"/>
                  </a:schemeClr>
                </a:solidFill>
                <a:latin typeface="+mn-lt"/>
                <a:cs typeface="+mn-cs"/>
              </a:rPr>
              <a:t>סיוע ליושב ראש בנושאים שונים הקשורים לאכיפה.  </a:t>
            </a:r>
          </a:p>
        </p:txBody>
      </p:sp>
      <p:pic>
        <p:nvPicPr>
          <p:cNvPr id="5" name="Picture 2">
            <a:extLst>
              <a:ext uri="{FF2B5EF4-FFF2-40B4-BE49-F238E27FC236}">
                <a16:creationId xmlns:a16="http://schemas.microsoft.com/office/drawing/2014/main" id="{C6880A00-83F7-430C-895B-63324CA948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229200"/>
            <a:ext cx="244827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2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lnSpcReduction="10000"/>
          </a:bodyPr>
          <a:lstStyle/>
          <a:p>
            <a:pPr marL="0" indent="0" eaLnBrk="0" hangingPunct="0">
              <a:buClr>
                <a:srgbClr val="FF33CC"/>
              </a:buClr>
              <a:buSzPct val="110000"/>
              <a:buNone/>
            </a:pPr>
            <a:r>
              <a:rPr lang="he-IL" sz="2200" b="1" cap="all" dirty="0">
                <a:ln w="9000" cmpd="sng">
                  <a:solidFill>
                    <a:schemeClr val="bg1">
                      <a:lumMod val="75000"/>
                    </a:schemeClr>
                  </a:solidFill>
                  <a:prstDash val="solid"/>
                </a:ln>
                <a:solidFill>
                  <a:schemeClr val="accent2"/>
                </a:solidFill>
                <a:effectLst>
                  <a:reflection blurRad="12700" stA="28000" endPos="45000" dist="1000" dir="5400000" sy="-100000" algn="bl" rotWithShape="0"/>
                </a:effectLst>
                <a:latin typeface="Guttman-Soncino" pitchFamily="2" charset="-79"/>
                <a:cs typeface="David" pitchFamily="2" charset="-79"/>
              </a:rPr>
              <a:t>בסעיף 52מד לחוק ניירות ערך נקבעו אמות המידה לניתוב תיק – חקירה פלילית או בירור מנהלי: </a:t>
            </a:r>
          </a:p>
          <a:p>
            <a:pPr>
              <a:lnSpc>
                <a:spcPct val="200000"/>
              </a:lnSpc>
              <a:buClr>
                <a:schemeClr val="accent1">
                  <a:lumMod val="75000"/>
                </a:schemeClr>
              </a:buClr>
              <a:buSzPct val="110000"/>
            </a:pPr>
            <a:r>
              <a:rPr lang="he-IL" b="1" dirty="0">
                <a:solidFill>
                  <a:schemeClr val="tx1">
                    <a:lumMod val="75000"/>
                    <a:lumOff val="25000"/>
                  </a:schemeClr>
                </a:solidFill>
                <a:cs typeface="David" pitchFamily="2" charset="-79"/>
              </a:rPr>
              <a:t>חומרת המעשה ונסיבותיו; </a:t>
            </a:r>
            <a:endParaRPr lang="he-IL" b="1" dirty="0">
              <a:solidFill>
                <a:schemeClr val="tx1">
                  <a:lumMod val="75000"/>
                  <a:lumOff val="25000"/>
                </a:schemeClr>
              </a:solidFill>
            </a:endParaRPr>
          </a:p>
          <a:p>
            <a:pPr>
              <a:lnSpc>
                <a:spcPct val="200000"/>
              </a:lnSpc>
              <a:buClr>
                <a:schemeClr val="accent1">
                  <a:lumMod val="75000"/>
                </a:schemeClr>
              </a:buClr>
              <a:buSzPct val="110000"/>
            </a:pPr>
            <a:r>
              <a:rPr lang="he-IL" b="1" dirty="0">
                <a:solidFill>
                  <a:schemeClr val="tx1">
                    <a:lumMod val="75000"/>
                    <a:lumOff val="25000"/>
                  </a:schemeClr>
                </a:solidFill>
              </a:rPr>
              <a:t>הערכת טיבן ועוצמתן של הראיות הקשורות באותו מעשה; </a:t>
            </a:r>
          </a:p>
          <a:p>
            <a:pPr>
              <a:lnSpc>
                <a:spcPct val="200000"/>
              </a:lnSpc>
              <a:buClr>
                <a:schemeClr val="accent1">
                  <a:lumMod val="75000"/>
                </a:schemeClr>
              </a:buClr>
              <a:buSzPct val="110000"/>
            </a:pPr>
            <a:r>
              <a:rPr lang="he-IL" b="1" dirty="0">
                <a:solidFill>
                  <a:schemeClr val="tx1">
                    <a:lumMod val="75000"/>
                    <a:lumOff val="25000"/>
                  </a:schemeClr>
                </a:solidFill>
              </a:rPr>
              <a:t>מדיניות האכיפה של הרשות.</a:t>
            </a:r>
          </a:p>
          <a:p>
            <a:pPr>
              <a:lnSpc>
                <a:spcPct val="200000"/>
              </a:lnSpc>
              <a:buClr>
                <a:schemeClr val="accent1">
                  <a:lumMod val="75000"/>
                </a:schemeClr>
              </a:buClr>
              <a:buSzPct val="110000"/>
              <a:buFont typeface="Wingdings" panose="05000000000000000000" pitchFamily="2" charset="2"/>
              <a:buChar char="ü"/>
            </a:pPr>
            <a:r>
              <a:rPr lang="he-IL" b="1" spc="50" dirty="0">
                <a:ln w="13500">
                  <a:solidFill>
                    <a:schemeClr val="accent1">
                      <a:shade val="2500"/>
                      <a:alpha val="6500"/>
                    </a:schemeClr>
                  </a:solidFill>
                  <a:prstDash val="solid"/>
                </a:ln>
                <a:solidFill>
                  <a:srgbClr val="002060"/>
                </a:solidFill>
                <a:effectLst>
                  <a:innerShdw blurRad="50900" dist="38500" dir="13500000">
                    <a:srgbClr val="000000">
                      <a:alpha val="60000"/>
                    </a:srgbClr>
                  </a:innerShdw>
                </a:effectLst>
                <a:cs typeface="David" pitchFamily="2" charset="-79"/>
              </a:rPr>
              <a:t>הרשות פרסמה אמות מידה מפורטות לשיקולים אלה</a:t>
            </a:r>
            <a:endParaRPr lang="he-IL" b="1" dirty="0">
              <a:solidFill>
                <a:schemeClr val="tx1">
                  <a:lumMod val="75000"/>
                  <a:lumOff val="25000"/>
                </a:schemeClr>
              </a:solidFill>
            </a:endParaRPr>
          </a:p>
          <a:p>
            <a:endParaRPr lang="he-IL" dirty="0"/>
          </a:p>
        </p:txBody>
      </p:sp>
      <p:sp>
        <p:nvSpPr>
          <p:cNvPr id="3" name="כותרת 2"/>
          <p:cNvSpPr>
            <a:spLocks noGrp="1"/>
          </p:cNvSpPr>
          <p:nvPr>
            <p:ph type="title"/>
          </p:nvPr>
        </p:nvSpPr>
        <p:spPr/>
        <p:txBody>
          <a:bodyPr/>
          <a:lstStyle/>
          <a:p>
            <a:r>
              <a:rPr lang="he-IL" sz="4400" b="1" dirty="0">
                <a:solidFill>
                  <a:srgbClr val="464646"/>
                </a:solidFill>
                <a:effectLst>
                  <a:outerShdw blurRad="50800" dist="38100" algn="l" rotWithShape="0">
                    <a:prstClr val="black">
                      <a:alpha val="40000"/>
                    </a:prstClr>
                  </a:outerShdw>
                </a:effectLst>
                <a:cs typeface="David"/>
              </a:rPr>
              <a:t>שיקולים לניתוב תיקים</a:t>
            </a:r>
            <a:endParaRPr lang="he-IL" dirty="0"/>
          </a:p>
        </p:txBody>
      </p:sp>
    </p:spTree>
    <p:extLst>
      <p:ext uri="{BB962C8B-B14F-4D97-AF65-F5344CB8AC3E}">
        <p14:creationId xmlns:p14="http://schemas.microsoft.com/office/powerpoint/2010/main" val="638039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כריכה קש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כריכה קשה">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כריכה קשה">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4054</TotalTime>
  <Words>1735</Words>
  <Application>Microsoft Office PowerPoint</Application>
  <PresentationFormat>‫הצגה על המסך (4:3)</PresentationFormat>
  <Paragraphs>143</Paragraphs>
  <Slides>13</Slides>
  <Notes>9</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13</vt:i4>
      </vt:variant>
    </vt:vector>
  </HeadingPairs>
  <TitlesOfParts>
    <vt:vector size="22" baseType="lpstr">
      <vt:lpstr>Arial</vt:lpstr>
      <vt:lpstr>Arial Unicode MS</vt:lpstr>
      <vt:lpstr>Book Antiqua</vt:lpstr>
      <vt:lpstr>Calibri</vt:lpstr>
      <vt:lpstr>David</vt:lpstr>
      <vt:lpstr>Guttman-Soncino</vt:lpstr>
      <vt:lpstr>Times New Roman</vt:lpstr>
      <vt:lpstr>Wingdings</vt:lpstr>
      <vt:lpstr>כריכה קשה</vt:lpstr>
      <vt:lpstr>מחלקת אכיפה מנהלית רשות ניירות ערך </vt:lpstr>
      <vt:lpstr>"ארגז הכלים" אחרי חוק אכיפה מנהלית</vt:lpstr>
      <vt:lpstr>הליך מנהלי מורחב</vt:lpstr>
      <vt:lpstr>מאפייני הליך האכיפה המנהלי</vt:lpstr>
      <vt:lpstr>מאפייני הליך האכיפה המנהלי</vt:lpstr>
      <vt:lpstr>מאפייני הליך האכיפה המנהלי</vt:lpstr>
      <vt:lpstr>מאפייני הליך האכיפה המנהלי</vt:lpstr>
      <vt:lpstr>תפקידי מחלקת אכיפה מנהלית</vt:lpstr>
      <vt:lpstr>שיקולים לניתוב תיקים</vt:lpstr>
      <vt:lpstr>אכיפה מנהלית במספרים </vt:lpstr>
      <vt:lpstr>אכיפה מנהלית במספרים </vt:lpstr>
      <vt:lpstr>כלים שלובים</vt:lpstr>
      <vt:lpstr>תודה!</vt:lpstr>
    </vt:vector>
  </TitlesOfParts>
  <Company>Israel Securities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אכיפה מנהלית</dc:title>
  <dc:creator>tala</dc:creator>
  <cp:lastModifiedBy>ilana</cp:lastModifiedBy>
  <cp:revision>456</cp:revision>
  <cp:lastPrinted>2016-05-16T06:46:10Z</cp:lastPrinted>
  <dcterms:created xsi:type="dcterms:W3CDTF">2013-10-14T09:12:20Z</dcterms:created>
  <dcterms:modified xsi:type="dcterms:W3CDTF">2017-11-04T20:55:47Z</dcterms:modified>
</cp:coreProperties>
</file>